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403" r:id="rId3"/>
    <p:sldId id="265" r:id="rId4"/>
    <p:sldId id="433" r:id="rId5"/>
    <p:sldId id="270" r:id="rId6"/>
    <p:sldId id="318" r:id="rId7"/>
    <p:sldId id="266" r:id="rId8"/>
    <p:sldId id="287" r:id="rId9"/>
    <p:sldId id="288" r:id="rId10"/>
    <p:sldId id="435" r:id="rId11"/>
    <p:sldId id="289" r:id="rId12"/>
    <p:sldId id="294" r:id="rId13"/>
    <p:sldId id="290" r:id="rId14"/>
    <p:sldId id="436" r:id="rId15"/>
    <p:sldId id="292" r:id="rId16"/>
    <p:sldId id="293" r:id="rId17"/>
    <p:sldId id="417" r:id="rId18"/>
    <p:sldId id="418" r:id="rId19"/>
    <p:sldId id="419" r:id="rId20"/>
    <p:sldId id="420" r:id="rId21"/>
    <p:sldId id="413" r:id="rId22"/>
    <p:sldId id="41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1" autoAdjust="0"/>
    <p:restoredTop sz="85503" autoAdjust="0"/>
  </p:normalViewPr>
  <p:slideViewPr>
    <p:cSldViewPr snapToGrid="0">
      <p:cViewPr varScale="1">
        <p:scale>
          <a:sx n="74" d="100"/>
          <a:sy n="74" d="100"/>
        </p:scale>
        <p:origin x="-97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8" d="100"/>
          <a:sy n="68" d="100"/>
        </p:scale>
        <p:origin x="88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3D543-C333-49BC-9D2B-AA7D7883EA87}" type="doc">
      <dgm:prSet loTypeId="urn:microsoft.com/office/officeart/2005/8/layout/hList6" loCatId="list" qsTypeId="urn:microsoft.com/office/officeart/2005/8/quickstyle/simple1" qsCatId="simple" csTypeId="urn:microsoft.com/office/officeart/2005/8/colors/accent1_4" csCatId="accent1" phldr="1"/>
      <dgm:spPr/>
      <dgm:t>
        <a:bodyPr/>
        <a:lstStyle/>
        <a:p>
          <a:endParaRPr lang="zh-CN" altLang="en-US"/>
        </a:p>
      </dgm:t>
    </dgm:pt>
    <dgm:pt modelId="{F443FDF1-6764-4AFC-881F-57BFC48F46AA}">
      <dgm:prSet phldrT="[文本]"/>
      <dgm:spPr/>
      <dgm:t>
        <a:bodyPr/>
        <a:lstStyle/>
        <a:p>
          <a:r>
            <a:rPr lang="en-US" altLang="zh-CN" dirty="0"/>
            <a:t>A</a:t>
          </a:r>
          <a:r>
            <a:rPr lang="zh-CN" altLang="en-US" dirty="0"/>
            <a:t>表</a:t>
          </a:r>
        </a:p>
      </dgm:t>
    </dgm:pt>
    <dgm:pt modelId="{BBD92B2F-2F24-4243-A70C-431B57E62C33}" type="parTrans" cxnId="{C848CDE1-E52F-457C-A6A6-EED451946F99}">
      <dgm:prSet/>
      <dgm:spPr/>
      <dgm:t>
        <a:bodyPr/>
        <a:lstStyle/>
        <a:p>
          <a:endParaRPr lang="zh-CN" altLang="en-US"/>
        </a:p>
      </dgm:t>
    </dgm:pt>
    <dgm:pt modelId="{B29A0414-2E3C-453A-8B30-B1063F53798F}" type="sibTrans" cxnId="{C848CDE1-E52F-457C-A6A6-EED451946F99}">
      <dgm:prSet/>
      <dgm:spPr/>
      <dgm:t>
        <a:bodyPr/>
        <a:lstStyle/>
        <a:p>
          <a:endParaRPr lang="zh-CN" altLang="en-US"/>
        </a:p>
      </dgm:t>
    </dgm:pt>
    <dgm:pt modelId="{EFE2C5A0-F4E0-492E-B4E7-2C34C900C85E}">
      <dgm:prSet phldrT="[文本]"/>
      <dgm:spPr/>
      <dgm:t>
        <a:bodyPr/>
        <a:lstStyle/>
        <a:p>
          <a:r>
            <a:rPr lang="zh-CN" altLang="en-US" dirty="0"/>
            <a:t>知识产权创造</a:t>
          </a:r>
        </a:p>
      </dgm:t>
    </dgm:pt>
    <dgm:pt modelId="{3D0127F3-179F-4E25-8E10-D96EF8A295DB}" type="parTrans" cxnId="{B2C5B0D5-29A9-4C7B-9D2B-3B2269BEA02F}">
      <dgm:prSet/>
      <dgm:spPr/>
      <dgm:t>
        <a:bodyPr/>
        <a:lstStyle/>
        <a:p>
          <a:endParaRPr lang="zh-CN" altLang="en-US"/>
        </a:p>
      </dgm:t>
    </dgm:pt>
    <dgm:pt modelId="{5761DD36-9F7B-4B1A-ADDC-405146A9DB3E}" type="sibTrans" cxnId="{B2C5B0D5-29A9-4C7B-9D2B-3B2269BEA02F}">
      <dgm:prSet/>
      <dgm:spPr/>
      <dgm:t>
        <a:bodyPr/>
        <a:lstStyle/>
        <a:p>
          <a:endParaRPr lang="zh-CN" altLang="en-US"/>
        </a:p>
      </dgm:t>
    </dgm:pt>
    <dgm:pt modelId="{B840D348-BE40-48DB-91CF-68266E6F7783}">
      <dgm:prSet phldrT="[文本]"/>
      <dgm:spPr>
        <a:solidFill>
          <a:schemeClr val="bg2">
            <a:lumMod val="10000"/>
          </a:schemeClr>
        </a:solidFill>
      </dgm:spPr>
      <dgm:t>
        <a:bodyPr/>
        <a:lstStyle/>
        <a:p>
          <a:r>
            <a:rPr lang="en-US" altLang="zh-CN" dirty="0"/>
            <a:t>B</a:t>
          </a:r>
          <a:r>
            <a:rPr lang="zh-CN" altLang="en-US" dirty="0"/>
            <a:t>表</a:t>
          </a:r>
        </a:p>
      </dgm:t>
    </dgm:pt>
    <dgm:pt modelId="{6BDE1933-F8B4-4174-811A-85C8BF828221}" type="parTrans" cxnId="{E163F797-31D8-4991-9B19-99E97AABF364}">
      <dgm:prSet/>
      <dgm:spPr/>
      <dgm:t>
        <a:bodyPr/>
        <a:lstStyle/>
        <a:p>
          <a:endParaRPr lang="zh-CN" altLang="en-US"/>
        </a:p>
      </dgm:t>
    </dgm:pt>
    <dgm:pt modelId="{64127270-0024-4784-A231-367084EE4B56}" type="sibTrans" cxnId="{E163F797-31D8-4991-9B19-99E97AABF364}">
      <dgm:prSet/>
      <dgm:spPr/>
      <dgm:t>
        <a:bodyPr/>
        <a:lstStyle/>
        <a:p>
          <a:endParaRPr lang="zh-CN" altLang="en-US"/>
        </a:p>
      </dgm:t>
    </dgm:pt>
    <dgm:pt modelId="{F9A3A0F9-950D-4FC3-9B2F-8831E3648369}">
      <dgm:prSet phldrT="[文本]"/>
      <dgm:spPr>
        <a:solidFill>
          <a:schemeClr val="bg2">
            <a:lumMod val="10000"/>
          </a:schemeClr>
        </a:solidFill>
      </dgm:spPr>
      <dgm:t>
        <a:bodyPr/>
        <a:lstStyle/>
        <a:p>
          <a:r>
            <a:rPr lang="zh-CN" altLang="en-US" dirty="0"/>
            <a:t>知识产权战略管理能力</a:t>
          </a:r>
        </a:p>
      </dgm:t>
    </dgm:pt>
    <dgm:pt modelId="{C2DC6856-179D-4B21-912D-3500F01FA91E}" type="parTrans" cxnId="{00CFC0A8-4525-43FE-91FB-357CB3BE0030}">
      <dgm:prSet/>
      <dgm:spPr/>
      <dgm:t>
        <a:bodyPr/>
        <a:lstStyle/>
        <a:p>
          <a:endParaRPr lang="zh-CN" altLang="en-US"/>
        </a:p>
      </dgm:t>
    </dgm:pt>
    <dgm:pt modelId="{24DB8321-63B9-4914-A957-F6DF7939B00F}" type="sibTrans" cxnId="{00CFC0A8-4525-43FE-91FB-357CB3BE0030}">
      <dgm:prSet/>
      <dgm:spPr/>
      <dgm:t>
        <a:bodyPr/>
        <a:lstStyle/>
        <a:p>
          <a:endParaRPr lang="zh-CN" altLang="en-US"/>
        </a:p>
      </dgm:t>
    </dgm:pt>
    <dgm:pt modelId="{FC40B4E1-A6D7-4A0C-BB79-51B87092EAAC}">
      <dgm:prSet phldrT="[文本]"/>
      <dgm:spPr>
        <a:solidFill>
          <a:schemeClr val="bg2">
            <a:lumMod val="10000"/>
          </a:schemeClr>
        </a:solidFill>
      </dgm:spPr>
      <dgm:t>
        <a:bodyPr/>
        <a:lstStyle/>
        <a:p>
          <a:r>
            <a:rPr lang="zh-CN" altLang="en-US" dirty="0"/>
            <a:t>知识产权创造能力</a:t>
          </a:r>
        </a:p>
      </dgm:t>
    </dgm:pt>
    <dgm:pt modelId="{18B4910A-05E5-40D3-B2BA-9A051CA49441}" type="parTrans" cxnId="{7774E85C-968C-4C2F-9560-6FD4277FDEED}">
      <dgm:prSet/>
      <dgm:spPr/>
      <dgm:t>
        <a:bodyPr/>
        <a:lstStyle/>
        <a:p>
          <a:endParaRPr lang="zh-CN" altLang="en-US"/>
        </a:p>
      </dgm:t>
    </dgm:pt>
    <dgm:pt modelId="{6D1F3AF5-02F8-4B32-8AF0-E1DE7309692D}" type="sibTrans" cxnId="{7774E85C-968C-4C2F-9560-6FD4277FDEED}">
      <dgm:prSet/>
      <dgm:spPr/>
      <dgm:t>
        <a:bodyPr/>
        <a:lstStyle/>
        <a:p>
          <a:endParaRPr lang="zh-CN" altLang="en-US"/>
        </a:p>
      </dgm:t>
    </dgm:pt>
    <dgm:pt modelId="{7CE0B237-9FC3-498F-A899-0C2EBFB5FD71}">
      <dgm:prSet/>
      <dgm:spPr/>
      <dgm:t>
        <a:bodyPr/>
        <a:lstStyle/>
        <a:p>
          <a:r>
            <a:rPr lang="zh-CN" altLang="en-US" dirty="0"/>
            <a:t>知识产权运用</a:t>
          </a:r>
          <a:endParaRPr lang="en-US" altLang="zh-CN" dirty="0"/>
        </a:p>
      </dgm:t>
    </dgm:pt>
    <dgm:pt modelId="{CC51BDE1-5AB1-4EA3-9AFB-205854F4B950}" type="parTrans" cxnId="{84E76F7C-147A-45DD-A8B9-FFB660C3155E}">
      <dgm:prSet/>
      <dgm:spPr/>
      <dgm:t>
        <a:bodyPr/>
        <a:lstStyle/>
        <a:p>
          <a:endParaRPr lang="zh-CN" altLang="en-US"/>
        </a:p>
      </dgm:t>
    </dgm:pt>
    <dgm:pt modelId="{AC94E62D-5CD9-4F15-845D-FB5DBDB46750}" type="sibTrans" cxnId="{84E76F7C-147A-45DD-A8B9-FFB660C3155E}">
      <dgm:prSet/>
      <dgm:spPr/>
      <dgm:t>
        <a:bodyPr/>
        <a:lstStyle/>
        <a:p>
          <a:endParaRPr lang="zh-CN" altLang="en-US"/>
        </a:p>
      </dgm:t>
    </dgm:pt>
    <dgm:pt modelId="{2DD6D4F3-0409-460A-A2CF-AB13B7FC19A5}">
      <dgm:prSet/>
      <dgm:spPr/>
      <dgm:t>
        <a:bodyPr/>
        <a:lstStyle/>
        <a:p>
          <a:r>
            <a:rPr lang="zh-CN" altLang="en-US" dirty="0"/>
            <a:t>知识产权管理与保护</a:t>
          </a:r>
          <a:endParaRPr lang="en-US" altLang="zh-CN" dirty="0"/>
        </a:p>
      </dgm:t>
    </dgm:pt>
    <dgm:pt modelId="{88C943EF-919F-4FCE-B757-5780A5577985}" type="parTrans" cxnId="{1EF271F4-2968-47F4-8124-CE674870D2EB}">
      <dgm:prSet/>
      <dgm:spPr/>
      <dgm:t>
        <a:bodyPr/>
        <a:lstStyle/>
        <a:p>
          <a:endParaRPr lang="zh-CN" altLang="en-US"/>
        </a:p>
      </dgm:t>
    </dgm:pt>
    <dgm:pt modelId="{929BCE93-D81D-4104-9C77-C7FC60999188}" type="sibTrans" cxnId="{1EF271F4-2968-47F4-8124-CE674870D2EB}">
      <dgm:prSet/>
      <dgm:spPr/>
      <dgm:t>
        <a:bodyPr/>
        <a:lstStyle/>
        <a:p>
          <a:endParaRPr lang="zh-CN" altLang="en-US"/>
        </a:p>
      </dgm:t>
    </dgm:pt>
    <dgm:pt modelId="{C63AB5D6-6C14-40CF-A3E1-392000955304}">
      <dgm:prSet/>
      <dgm:spPr/>
      <dgm:t>
        <a:bodyPr/>
        <a:lstStyle/>
        <a:p>
          <a:r>
            <a:rPr lang="zh-CN" altLang="en-US" dirty="0"/>
            <a:t>获得奖励</a:t>
          </a:r>
          <a:endParaRPr lang="en-US" altLang="zh-CN" dirty="0"/>
        </a:p>
      </dgm:t>
    </dgm:pt>
    <dgm:pt modelId="{F73D5577-17D0-416B-B6F5-B14AE9340F9B}" type="parTrans" cxnId="{34B11B27-1EC4-47F0-AA37-BDCD43AD7A75}">
      <dgm:prSet/>
      <dgm:spPr/>
      <dgm:t>
        <a:bodyPr/>
        <a:lstStyle/>
        <a:p>
          <a:endParaRPr lang="zh-CN" altLang="en-US"/>
        </a:p>
      </dgm:t>
    </dgm:pt>
    <dgm:pt modelId="{22A7B11E-C9B9-4086-B949-801D48E99376}" type="sibTrans" cxnId="{34B11B27-1EC4-47F0-AA37-BDCD43AD7A75}">
      <dgm:prSet/>
      <dgm:spPr/>
      <dgm:t>
        <a:bodyPr/>
        <a:lstStyle/>
        <a:p>
          <a:endParaRPr lang="zh-CN" altLang="en-US"/>
        </a:p>
      </dgm:t>
    </dgm:pt>
    <dgm:pt modelId="{C80DC186-989C-4499-8939-0CFA74DBCB67}">
      <dgm:prSet phldrT="[文本]"/>
      <dgm:spPr>
        <a:solidFill>
          <a:schemeClr val="bg2">
            <a:lumMod val="10000"/>
          </a:schemeClr>
        </a:solidFill>
      </dgm:spPr>
      <dgm:t>
        <a:bodyPr/>
        <a:lstStyle/>
        <a:p>
          <a:r>
            <a:rPr lang="zh-CN" altLang="en-US" dirty="0"/>
            <a:t>知识产权运营能力</a:t>
          </a:r>
        </a:p>
      </dgm:t>
    </dgm:pt>
    <dgm:pt modelId="{91293180-2F83-427B-BD72-C40F14222C86}" type="parTrans" cxnId="{E5B06DB5-AEE8-4235-85BE-8CC343DE0260}">
      <dgm:prSet/>
      <dgm:spPr/>
      <dgm:t>
        <a:bodyPr/>
        <a:lstStyle/>
        <a:p>
          <a:endParaRPr lang="zh-CN" altLang="en-US"/>
        </a:p>
      </dgm:t>
    </dgm:pt>
    <dgm:pt modelId="{B69948F8-1D1A-4A6F-A804-58F419E2A402}" type="sibTrans" cxnId="{E5B06DB5-AEE8-4235-85BE-8CC343DE0260}">
      <dgm:prSet/>
      <dgm:spPr/>
      <dgm:t>
        <a:bodyPr/>
        <a:lstStyle/>
        <a:p>
          <a:endParaRPr lang="zh-CN" altLang="en-US"/>
        </a:p>
      </dgm:t>
    </dgm:pt>
    <dgm:pt modelId="{1A1C09A9-73DA-4084-B75A-E166DD9CA2C9}">
      <dgm:prSet phldrT="[文本]"/>
      <dgm:spPr>
        <a:solidFill>
          <a:schemeClr val="bg2">
            <a:lumMod val="10000"/>
          </a:schemeClr>
        </a:solidFill>
      </dgm:spPr>
      <dgm:t>
        <a:bodyPr/>
        <a:lstStyle/>
        <a:p>
          <a:r>
            <a:rPr lang="zh-CN" altLang="en-US" dirty="0"/>
            <a:t>知识产权维权保护能力</a:t>
          </a:r>
        </a:p>
      </dgm:t>
    </dgm:pt>
    <dgm:pt modelId="{76567204-6635-4234-A301-ACB1ECF9244A}" type="parTrans" cxnId="{A518020C-AB17-4C54-B7BB-4F5349CDD8EC}">
      <dgm:prSet/>
      <dgm:spPr/>
      <dgm:t>
        <a:bodyPr/>
        <a:lstStyle/>
        <a:p>
          <a:endParaRPr lang="zh-CN" altLang="en-US"/>
        </a:p>
      </dgm:t>
    </dgm:pt>
    <dgm:pt modelId="{2B536073-96CD-4609-B8D2-E5138B769E34}" type="sibTrans" cxnId="{A518020C-AB17-4C54-B7BB-4F5349CDD8EC}">
      <dgm:prSet/>
      <dgm:spPr/>
      <dgm:t>
        <a:bodyPr/>
        <a:lstStyle/>
        <a:p>
          <a:endParaRPr lang="zh-CN" altLang="en-US"/>
        </a:p>
      </dgm:t>
    </dgm:pt>
    <dgm:pt modelId="{EBBF29E2-5C3D-4DE0-94AC-0360E9481BD2}" type="pres">
      <dgm:prSet presAssocID="{F773D543-C333-49BC-9D2B-AA7D7883EA87}" presName="Name0" presStyleCnt="0">
        <dgm:presLayoutVars>
          <dgm:dir/>
          <dgm:resizeHandles val="exact"/>
        </dgm:presLayoutVars>
      </dgm:prSet>
      <dgm:spPr/>
      <dgm:t>
        <a:bodyPr/>
        <a:lstStyle/>
        <a:p>
          <a:endParaRPr lang="zh-CN" altLang="en-US"/>
        </a:p>
      </dgm:t>
    </dgm:pt>
    <dgm:pt modelId="{4BB32B2C-5495-4A60-B572-C2CDFF06846C}" type="pres">
      <dgm:prSet presAssocID="{F443FDF1-6764-4AFC-881F-57BFC48F46AA}" presName="node" presStyleLbl="node1" presStyleIdx="0" presStyleCnt="2" custLinFactNeighborX="76574" custLinFactNeighborY="0">
        <dgm:presLayoutVars>
          <dgm:bulletEnabled val="1"/>
        </dgm:presLayoutVars>
      </dgm:prSet>
      <dgm:spPr/>
      <dgm:t>
        <a:bodyPr/>
        <a:lstStyle/>
        <a:p>
          <a:endParaRPr lang="zh-CN" altLang="en-US"/>
        </a:p>
      </dgm:t>
    </dgm:pt>
    <dgm:pt modelId="{919A60B1-B1EE-4755-9146-EAD07A0BC112}" type="pres">
      <dgm:prSet presAssocID="{B29A0414-2E3C-453A-8B30-B1063F53798F}" presName="sibTrans" presStyleCnt="0"/>
      <dgm:spPr/>
    </dgm:pt>
    <dgm:pt modelId="{22659463-4CB7-4B28-B512-500CF78CE28A}" type="pres">
      <dgm:prSet presAssocID="{B840D348-BE40-48DB-91CF-68266E6F7783}" presName="node" presStyleLbl="node1" presStyleIdx="1" presStyleCnt="2" custLinFactX="17969" custLinFactNeighborX="100000" custLinFactNeighborY="0">
        <dgm:presLayoutVars>
          <dgm:bulletEnabled val="1"/>
        </dgm:presLayoutVars>
      </dgm:prSet>
      <dgm:spPr/>
      <dgm:t>
        <a:bodyPr/>
        <a:lstStyle/>
        <a:p>
          <a:endParaRPr lang="zh-CN" altLang="en-US"/>
        </a:p>
      </dgm:t>
    </dgm:pt>
  </dgm:ptLst>
  <dgm:cxnLst>
    <dgm:cxn modelId="{2A6A579E-C510-49A2-B387-22DA5A0EC166}" type="presOf" srcId="{1A1C09A9-73DA-4084-B75A-E166DD9CA2C9}" destId="{22659463-4CB7-4B28-B512-500CF78CE28A}" srcOrd="0" destOrd="4" presId="urn:microsoft.com/office/officeart/2005/8/layout/hList6"/>
    <dgm:cxn modelId="{8F1489F0-D1F4-4A8D-AAE6-B79AF43EE21E}" type="presOf" srcId="{F773D543-C333-49BC-9D2B-AA7D7883EA87}" destId="{EBBF29E2-5C3D-4DE0-94AC-0360E9481BD2}" srcOrd="0" destOrd="0" presId="urn:microsoft.com/office/officeart/2005/8/layout/hList6"/>
    <dgm:cxn modelId="{10C4F8A8-B0D5-4C25-8C3D-D63149D0D078}" type="presOf" srcId="{EFE2C5A0-F4E0-492E-B4E7-2C34C900C85E}" destId="{4BB32B2C-5495-4A60-B572-C2CDFF06846C}" srcOrd="0" destOrd="1" presId="urn:microsoft.com/office/officeart/2005/8/layout/hList6"/>
    <dgm:cxn modelId="{84E76F7C-147A-45DD-A8B9-FFB660C3155E}" srcId="{F443FDF1-6764-4AFC-881F-57BFC48F46AA}" destId="{7CE0B237-9FC3-498F-A899-0C2EBFB5FD71}" srcOrd="1" destOrd="0" parTransId="{CC51BDE1-5AB1-4EA3-9AFB-205854F4B950}" sibTransId="{AC94E62D-5CD9-4F15-845D-FB5DBDB46750}"/>
    <dgm:cxn modelId="{B2C5B0D5-29A9-4C7B-9D2B-3B2269BEA02F}" srcId="{F443FDF1-6764-4AFC-881F-57BFC48F46AA}" destId="{EFE2C5A0-F4E0-492E-B4E7-2C34C900C85E}" srcOrd="0" destOrd="0" parTransId="{3D0127F3-179F-4E25-8E10-D96EF8A295DB}" sibTransId="{5761DD36-9F7B-4B1A-ADDC-405146A9DB3E}"/>
    <dgm:cxn modelId="{1EF271F4-2968-47F4-8124-CE674870D2EB}" srcId="{F443FDF1-6764-4AFC-881F-57BFC48F46AA}" destId="{2DD6D4F3-0409-460A-A2CF-AB13B7FC19A5}" srcOrd="2" destOrd="0" parTransId="{88C943EF-919F-4FCE-B757-5780A5577985}" sibTransId="{929BCE93-D81D-4104-9C77-C7FC60999188}"/>
    <dgm:cxn modelId="{7774E85C-968C-4C2F-9560-6FD4277FDEED}" srcId="{B840D348-BE40-48DB-91CF-68266E6F7783}" destId="{FC40B4E1-A6D7-4A0C-BB79-51B87092EAAC}" srcOrd="1" destOrd="0" parTransId="{18B4910A-05E5-40D3-B2BA-9A051CA49441}" sibTransId="{6D1F3AF5-02F8-4B32-8AF0-E1DE7309692D}"/>
    <dgm:cxn modelId="{00CFC0A8-4525-43FE-91FB-357CB3BE0030}" srcId="{B840D348-BE40-48DB-91CF-68266E6F7783}" destId="{F9A3A0F9-950D-4FC3-9B2F-8831E3648369}" srcOrd="0" destOrd="0" parTransId="{C2DC6856-179D-4B21-912D-3500F01FA91E}" sibTransId="{24DB8321-63B9-4914-A957-F6DF7939B00F}"/>
    <dgm:cxn modelId="{9AEB02D9-A4BA-46BB-A607-22CED0B04C19}" type="presOf" srcId="{F443FDF1-6764-4AFC-881F-57BFC48F46AA}" destId="{4BB32B2C-5495-4A60-B572-C2CDFF06846C}" srcOrd="0" destOrd="0" presId="urn:microsoft.com/office/officeart/2005/8/layout/hList6"/>
    <dgm:cxn modelId="{D727C0F7-4867-409E-B2E1-0C264981425F}" type="presOf" srcId="{7CE0B237-9FC3-498F-A899-0C2EBFB5FD71}" destId="{4BB32B2C-5495-4A60-B572-C2CDFF06846C}" srcOrd="0" destOrd="2" presId="urn:microsoft.com/office/officeart/2005/8/layout/hList6"/>
    <dgm:cxn modelId="{C848CDE1-E52F-457C-A6A6-EED451946F99}" srcId="{F773D543-C333-49BC-9D2B-AA7D7883EA87}" destId="{F443FDF1-6764-4AFC-881F-57BFC48F46AA}" srcOrd="0" destOrd="0" parTransId="{BBD92B2F-2F24-4243-A70C-431B57E62C33}" sibTransId="{B29A0414-2E3C-453A-8B30-B1063F53798F}"/>
    <dgm:cxn modelId="{34B11B27-1EC4-47F0-AA37-BDCD43AD7A75}" srcId="{F443FDF1-6764-4AFC-881F-57BFC48F46AA}" destId="{C63AB5D6-6C14-40CF-A3E1-392000955304}" srcOrd="3" destOrd="0" parTransId="{F73D5577-17D0-416B-B6F5-B14AE9340F9B}" sibTransId="{22A7B11E-C9B9-4086-B949-801D48E99376}"/>
    <dgm:cxn modelId="{58B7CA34-A307-462E-A43F-B6299FF6EF3A}" type="presOf" srcId="{FC40B4E1-A6D7-4A0C-BB79-51B87092EAAC}" destId="{22659463-4CB7-4B28-B512-500CF78CE28A}" srcOrd="0" destOrd="2" presId="urn:microsoft.com/office/officeart/2005/8/layout/hList6"/>
    <dgm:cxn modelId="{E163F797-31D8-4991-9B19-99E97AABF364}" srcId="{F773D543-C333-49BC-9D2B-AA7D7883EA87}" destId="{B840D348-BE40-48DB-91CF-68266E6F7783}" srcOrd="1" destOrd="0" parTransId="{6BDE1933-F8B4-4174-811A-85C8BF828221}" sibTransId="{64127270-0024-4784-A231-367084EE4B56}"/>
    <dgm:cxn modelId="{B11BF777-CC28-46FB-A376-7C63DD7875AE}" type="presOf" srcId="{B840D348-BE40-48DB-91CF-68266E6F7783}" destId="{22659463-4CB7-4B28-B512-500CF78CE28A}" srcOrd="0" destOrd="0" presId="urn:microsoft.com/office/officeart/2005/8/layout/hList6"/>
    <dgm:cxn modelId="{61A8E26B-2CA1-4209-92A2-E9A56A80895C}" type="presOf" srcId="{C63AB5D6-6C14-40CF-A3E1-392000955304}" destId="{4BB32B2C-5495-4A60-B572-C2CDFF06846C}" srcOrd="0" destOrd="4" presId="urn:microsoft.com/office/officeart/2005/8/layout/hList6"/>
    <dgm:cxn modelId="{E5B06DB5-AEE8-4235-85BE-8CC343DE0260}" srcId="{B840D348-BE40-48DB-91CF-68266E6F7783}" destId="{C80DC186-989C-4499-8939-0CFA74DBCB67}" srcOrd="2" destOrd="0" parTransId="{91293180-2F83-427B-BD72-C40F14222C86}" sibTransId="{B69948F8-1D1A-4A6F-A804-58F419E2A402}"/>
    <dgm:cxn modelId="{6EC6E228-2EA3-42F1-9803-A926E90A71C2}" type="presOf" srcId="{F9A3A0F9-950D-4FC3-9B2F-8831E3648369}" destId="{22659463-4CB7-4B28-B512-500CF78CE28A}" srcOrd="0" destOrd="1" presId="urn:microsoft.com/office/officeart/2005/8/layout/hList6"/>
    <dgm:cxn modelId="{4B2629F3-5E1E-4C0D-85C6-7C2C08BF28E1}" type="presOf" srcId="{2DD6D4F3-0409-460A-A2CF-AB13B7FC19A5}" destId="{4BB32B2C-5495-4A60-B572-C2CDFF06846C}" srcOrd="0" destOrd="3" presId="urn:microsoft.com/office/officeart/2005/8/layout/hList6"/>
    <dgm:cxn modelId="{A518020C-AB17-4C54-B7BB-4F5349CDD8EC}" srcId="{B840D348-BE40-48DB-91CF-68266E6F7783}" destId="{1A1C09A9-73DA-4084-B75A-E166DD9CA2C9}" srcOrd="3" destOrd="0" parTransId="{76567204-6635-4234-A301-ACB1ECF9244A}" sibTransId="{2B536073-96CD-4609-B8D2-E5138B769E34}"/>
    <dgm:cxn modelId="{954174AC-6555-47F6-A799-73E85B589042}" type="presOf" srcId="{C80DC186-989C-4499-8939-0CFA74DBCB67}" destId="{22659463-4CB7-4B28-B512-500CF78CE28A}" srcOrd="0" destOrd="3" presId="urn:microsoft.com/office/officeart/2005/8/layout/hList6"/>
    <dgm:cxn modelId="{60007A43-F847-4CBC-A39B-44674FBA5FE1}" type="presParOf" srcId="{EBBF29E2-5C3D-4DE0-94AC-0360E9481BD2}" destId="{4BB32B2C-5495-4A60-B572-C2CDFF06846C}" srcOrd="0" destOrd="0" presId="urn:microsoft.com/office/officeart/2005/8/layout/hList6"/>
    <dgm:cxn modelId="{9D073DF3-1B56-4459-8F64-F6DB39FE6FB8}" type="presParOf" srcId="{EBBF29E2-5C3D-4DE0-94AC-0360E9481BD2}" destId="{919A60B1-B1EE-4755-9146-EAD07A0BC112}" srcOrd="1" destOrd="0" presId="urn:microsoft.com/office/officeart/2005/8/layout/hList6"/>
    <dgm:cxn modelId="{ABC1B499-788E-46FC-9E29-FDE19E5E6345}" type="presParOf" srcId="{EBBF29E2-5C3D-4DE0-94AC-0360E9481BD2}" destId="{22659463-4CB7-4B28-B512-500CF78CE28A}" srcOrd="2" destOrd="0" presId="urn:microsoft.com/office/officeart/2005/8/layout/h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32B2C-5495-4A60-B572-C2CDFF06846C}">
      <dsp:nvSpPr>
        <dsp:cNvPr id="0" name=""/>
        <dsp:cNvSpPr/>
      </dsp:nvSpPr>
      <dsp:spPr>
        <a:xfrm rot="16200000">
          <a:off x="281312" y="-54972"/>
          <a:ext cx="3761098" cy="3871042"/>
        </a:xfrm>
        <a:prstGeom prst="flowChartManualOperati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6531" bIns="0" numCol="1" spcCol="1270" anchor="t" anchorCtr="0">
          <a:noAutofit/>
        </a:bodyPr>
        <a:lstStyle/>
        <a:p>
          <a:pPr marL="0" lvl="0" indent="0" algn="l" defTabSz="1289050">
            <a:lnSpc>
              <a:spcPct val="90000"/>
            </a:lnSpc>
            <a:spcBef>
              <a:spcPct val="0"/>
            </a:spcBef>
            <a:spcAft>
              <a:spcPct val="35000"/>
            </a:spcAft>
            <a:buNone/>
          </a:pPr>
          <a:r>
            <a:rPr lang="en-US" altLang="zh-CN" sz="2900" kern="1200" dirty="0"/>
            <a:t>A</a:t>
          </a:r>
          <a:r>
            <a:rPr lang="zh-CN" altLang="en-US" sz="2900" kern="1200" dirty="0"/>
            <a:t>表</a:t>
          </a:r>
        </a:p>
        <a:p>
          <a:pPr marL="228600" lvl="1" indent="-228600" algn="l" defTabSz="1022350">
            <a:lnSpc>
              <a:spcPct val="90000"/>
            </a:lnSpc>
            <a:spcBef>
              <a:spcPct val="0"/>
            </a:spcBef>
            <a:spcAft>
              <a:spcPct val="15000"/>
            </a:spcAft>
            <a:buChar char="•"/>
          </a:pPr>
          <a:r>
            <a:rPr lang="zh-CN" altLang="en-US" sz="2300" kern="1200" dirty="0"/>
            <a:t>知识产权创造</a:t>
          </a:r>
        </a:p>
        <a:p>
          <a:pPr marL="228600" lvl="1" indent="-228600" algn="l" defTabSz="1022350">
            <a:lnSpc>
              <a:spcPct val="90000"/>
            </a:lnSpc>
            <a:spcBef>
              <a:spcPct val="0"/>
            </a:spcBef>
            <a:spcAft>
              <a:spcPct val="15000"/>
            </a:spcAft>
            <a:buChar char="•"/>
          </a:pPr>
          <a:r>
            <a:rPr lang="zh-CN" altLang="en-US" sz="2300" kern="1200" dirty="0"/>
            <a:t>知识产权运用</a:t>
          </a:r>
          <a:endParaRPr lang="en-US" altLang="zh-CN" sz="2300" kern="1200" dirty="0"/>
        </a:p>
        <a:p>
          <a:pPr marL="228600" lvl="1" indent="-228600" algn="l" defTabSz="1022350">
            <a:lnSpc>
              <a:spcPct val="90000"/>
            </a:lnSpc>
            <a:spcBef>
              <a:spcPct val="0"/>
            </a:spcBef>
            <a:spcAft>
              <a:spcPct val="15000"/>
            </a:spcAft>
            <a:buChar char="•"/>
          </a:pPr>
          <a:r>
            <a:rPr lang="zh-CN" altLang="en-US" sz="2300" kern="1200" dirty="0"/>
            <a:t>知识产权管理与保护</a:t>
          </a:r>
          <a:endParaRPr lang="en-US" altLang="zh-CN" sz="2300" kern="1200" dirty="0"/>
        </a:p>
        <a:p>
          <a:pPr marL="228600" lvl="1" indent="-228600" algn="l" defTabSz="1022350">
            <a:lnSpc>
              <a:spcPct val="90000"/>
            </a:lnSpc>
            <a:spcBef>
              <a:spcPct val="0"/>
            </a:spcBef>
            <a:spcAft>
              <a:spcPct val="15000"/>
            </a:spcAft>
            <a:buChar char="•"/>
          </a:pPr>
          <a:r>
            <a:rPr lang="zh-CN" altLang="en-US" sz="2300" kern="1200" dirty="0"/>
            <a:t>获得奖励</a:t>
          </a:r>
          <a:endParaRPr lang="en-US" altLang="zh-CN" sz="2300" kern="1200" dirty="0"/>
        </a:p>
      </dsp:txBody>
      <dsp:txXfrm rot="5400000">
        <a:off x="226340" y="752220"/>
        <a:ext cx="3871042" cy="2256658"/>
      </dsp:txXfrm>
    </dsp:sp>
    <dsp:sp modelId="{22659463-4CB7-4B28-B512-500CF78CE28A}">
      <dsp:nvSpPr>
        <dsp:cNvPr id="0" name=""/>
        <dsp:cNvSpPr/>
      </dsp:nvSpPr>
      <dsp:spPr>
        <a:xfrm rot="16200000">
          <a:off x="4224391" y="-54972"/>
          <a:ext cx="3761098" cy="3871042"/>
        </a:xfrm>
        <a:prstGeom prst="flowChartManualOperation">
          <a:avLst/>
        </a:prstGeom>
        <a:solidFill>
          <a:schemeClr val="bg2">
            <a:lumMod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0" tIns="0" rIns="186531" bIns="0" numCol="1" spcCol="1270" anchor="t" anchorCtr="0">
          <a:noAutofit/>
        </a:bodyPr>
        <a:lstStyle/>
        <a:p>
          <a:pPr marL="0" lvl="0" indent="0" algn="l" defTabSz="1289050">
            <a:lnSpc>
              <a:spcPct val="90000"/>
            </a:lnSpc>
            <a:spcBef>
              <a:spcPct val="0"/>
            </a:spcBef>
            <a:spcAft>
              <a:spcPct val="35000"/>
            </a:spcAft>
            <a:buNone/>
          </a:pPr>
          <a:r>
            <a:rPr lang="en-US" altLang="zh-CN" sz="2900" kern="1200" dirty="0"/>
            <a:t>B</a:t>
          </a:r>
          <a:r>
            <a:rPr lang="zh-CN" altLang="en-US" sz="2900" kern="1200" dirty="0"/>
            <a:t>表</a:t>
          </a:r>
        </a:p>
        <a:p>
          <a:pPr marL="228600" lvl="1" indent="-228600" algn="l" defTabSz="1022350">
            <a:lnSpc>
              <a:spcPct val="90000"/>
            </a:lnSpc>
            <a:spcBef>
              <a:spcPct val="0"/>
            </a:spcBef>
            <a:spcAft>
              <a:spcPct val="15000"/>
            </a:spcAft>
            <a:buChar char="•"/>
          </a:pPr>
          <a:r>
            <a:rPr lang="zh-CN" altLang="en-US" sz="2300" kern="1200" dirty="0"/>
            <a:t>知识产权战略管理能力</a:t>
          </a:r>
        </a:p>
        <a:p>
          <a:pPr marL="228600" lvl="1" indent="-228600" algn="l" defTabSz="1022350">
            <a:lnSpc>
              <a:spcPct val="90000"/>
            </a:lnSpc>
            <a:spcBef>
              <a:spcPct val="0"/>
            </a:spcBef>
            <a:spcAft>
              <a:spcPct val="15000"/>
            </a:spcAft>
            <a:buChar char="•"/>
          </a:pPr>
          <a:r>
            <a:rPr lang="zh-CN" altLang="en-US" sz="2300" kern="1200" dirty="0"/>
            <a:t>知识产权创造能力</a:t>
          </a:r>
        </a:p>
        <a:p>
          <a:pPr marL="228600" lvl="1" indent="-228600" algn="l" defTabSz="1022350">
            <a:lnSpc>
              <a:spcPct val="90000"/>
            </a:lnSpc>
            <a:spcBef>
              <a:spcPct val="0"/>
            </a:spcBef>
            <a:spcAft>
              <a:spcPct val="15000"/>
            </a:spcAft>
            <a:buChar char="•"/>
          </a:pPr>
          <a:r>
            <a:rPr lang="zh-CN" altLang="en-US" sz="2300" kern="1200" dirty="0"/>
            <a:t>知识产权运营能力</a:t>
          </a:r>
        </a:p>
        <a:p>
          <a:pPr marL="228600" lvl="1" indent="-228600" algn="l" defTabSz="1022350">
            <a:lnSpc>
              <a:spcPct val="90000"/>
            </a:lnSpc>
            <a:spcBef>
              <a:spcPct val="0"/>
            </a:spcBef>
            <a:spcAft>
              <a:spcPct val="15000"/>
            </a:spcAft>
            <a:buChar char="•"/>
          </a:pPr>
          <a:r>
            <a:rPr lang="zh-CN" altLang="en-US" sz="2300" kern="1200" dirty="0"/>
            <a:t>知识产权维权保护能力</a:t>
          </a:r>
        </a:p>
      </dsp:txBody>
      <dsp:txXfrm rot="5400000">
        <a:off x="4169419" y="752220"/>
        <a:ext cx="3871042" cy="2256658"/>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D71BA8-EAC9-4534-8B66-57B45999DB87}" type="datetimeFigureOut">
              <a:rPr lang="zh-CN" altLang="en-US" smtClean="0"/>
              <a:pPr/>
              <a:t>2023/12/18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803F2-70EE-410B-833A-6208F81E99CC}" type="slidenum">
              <a:rPr lang="zh-CN" altLang="en-US" smtClean="0"/>
              <a:pPr/>
              <a:t>‹#›</a:t>
            </a:fld>
            <a:endParaRPr lang="zh-CN" altLang="en-US"/>
          </a:p>
        </p:txBody>
      </p:sp>
    </p:spTree>
    <p:extLst>
      <p:ext uri="{BB962C8B-B14F-4D97-AF65-F5344CB8AC3E}">
        <p14:creationId xmlns:p14="http://schemas.microsoft.com/office/powerpoint/2010/main" xmlns="" val="350191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1</a:t>
            </a:fld>
            <a:endParaRPr lang="zh-CN" altLang="en-US"/>
          </a:p>
        </p:txBody>
      </p:sp>
    </p:spTree>
    <p:extLst>
      <p:ext uri="{BB962C8B-B14F-4D97-AF65-F5344CB8AC3E}">
        <p14:creationId xmlns:p14="http://schemas.microsoft.com/office/powerpoint/2010/main" xmlns="" val="318888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11</a:t>
            </a:fld>
            <a:endParaRPr lang="zh-CN" altLang="en-US"/>
          </a:p>
        </p:txBody>
      </p:sp>
    </p:spTree>
    <p:extLst>
      <p:ext uri="{BB962C8B-B14F-4D97-AF65-F5344CB8AC3E}">
        <p14:creationId xmlns:p14="http://schemas.microsoft.com/office/powerpoint/2010/main" xmlns="" val="36572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lnSpc>
                <a:spcPct val="150000"/>
              </a:lnSpc>
            </a:pPr>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12</a:t>
            </a:fld>
            <a:endParaRPr lang="zh-CN" altLang="en-US"/>
          </a:p>
        </p:txBody>
      </p:sp>
    </p:spTree>
    <p:extLst>
      <p:ext uri="{BB962C8B-B14F-4D97-AF65-F5344CB8AC3E}">
        <p14:creationId xmlns:p14="http://schemas.microsoft.com/office/powerpoint/2010/main" xmlns="" val="289226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13</a:t>
            </a:fld>
            <a:endParaRPr lang="zh-CN" altLang="en-US"/>
          </a:p>
        </p:txBody>
      </p:sp>
    </p:spTree>
    <p:extLst>
      <p:ext uri="{BB962C8B-B14F-4D97-AF65-F5344CB8AC3E}">
        <p14:creationId xmlns:p14="http://schemas.microsoft.com/office/powerpoint/2010/main" xmlns="" val="180287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14</a:t>
            </a:fld>
            <a:endParaRPr lang="zh-CN" altLang="en-US"/>
          </a:p>
        </p:txBody>
      </p:sp>
    </p:spTree>
    <p:extLst>
      <p:ext uri="{BB962C8B-B14F-4D97-AF65-F5344CB8AC3E}">
        <p14:creationId xmlns:p14="http://schemas.microsoft.com/office/powerpoint/2010/main" xmlns="" val="2696084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15</a:t>
            </a:fld>
            <a:endParaRPr lang="zh-CN" altLang="en-US"/>
          </a:p>
        </p:txBody>
      </p:sp>
    </p:spTree>
    <p:extLst>
      <p:ext uri="{BB962C8B-B14F-4D97-AF65-F5344CB8AC3E}">
        <p14:creationId xmlns:p14="http://schemas.microsoft.com/office/powerpoint/2010/main" xmlns="" val="1787623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16</a:t>
            </a:fld>
            <a:endParaRPr lang="zh-CN" altLang="en-US"/>
          </a:p>
        </p:txBody>
      </p:sp>
    </p:spTree>
    <p:extLst>
      <p:ext uri="{BB962C8B-B14F-4D97-AF65-F5344CB8AC3E}">
        <p14:creationId xmlns:p14="http://schemas.microsoft.com/office/powerpoint/2010/main" xmlns="" val="1011327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21</a:t>
            </a:fld>
            <a:endParaRPr lang="zh-CN" altLang="en-US"/>
          </a:p>
        </p:txBody>
      </p:sp>
    </p:spTree>
    <p:extLst>
      <p:ext uri="{BB962C8B-B14F-4D97-AF65-F5344CB8AC3E}">
        <p14:creationId xmlns:p14="http://schemas.microsoft.com/office/powerpoint/2010/main" xmlns="" val="2041650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22</a:t>
            </a:fld>
            <a:endParaRPr lang="zh-CN" altLang="en-US"/>
          </a:p>
        </p:txBody>
      </p:sp>
    </p:spTree>
    <p:extLst>
      <p:ext uri="{BB962C8B-B14F-4D97-AF65-F5344CB8AC3E}">
        <p14:creationId xmlns:p14="http://schemas.microsoft.com/office/powerpoint/2010/main" xmlns="" val="219656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xmlns="" val="414387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3</a:t>
            </a:fld>
            <a:endParaRPr lang="zh-CN" altLang="en-US"/>
          </a:p>
        </p:txBody>
      </p:sp>
    </p:spTree>
    <p:extLst>
      <p:ext uri="{BB962C8B-B14F-4D97-AF65-F5344CB8AC3E}">
        <p14:creationId xmlns:p14="http://schemas.microsoft.com/office/powerpoint/2010/main" xmlns="" val="2434076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5</a:t>
            </a:fld>
            <a:endParaRPr lang="zh-CN" altLang="en-US"/>
          </a:p>
        </p:txBody>
      </p:sp>
    </p:spTree>
    <p:extLst>
      <p:ext uri="{BB962C8B-B14F-4D97-AF65-F5344CB8AC3E}">
        <p14:creationId xmlns:p14="http://schemas.microsoft.com/office/powerpoint/2010/main" xmlns="" val="190548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6</a:t>
            </a:fld>
            <a:endParaRPr lang="zh-CN" altLang="en-US"/>
          </a:p>
        </p:txBody>
      </p:sp>
    </p:spTree>
    <p:extLst>
      <p:ext uri="{BB962C8B-B14F-4D97-AF65-F5344CB8AC3E}">
        <p14:creationId xmlns:p14="http://schemas.microsoft.com/office/powerpoint/2010/main" xmlns="" val="19025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7</a:t>
            </a:fld>
            <a:endParaRPr lang="zh-CN" altLang="en-US"/>
          </a:p>
        </p:txBody>
      </p:sp>
    </p:spTree>
    <p:extLst>
      <p:ext uri="{BB962C8B-B14F-4D97-AF65-F5344CB8AC3E}">
        <p14:creationId xmlns:p14="http://schemas.microsoft.com/office/powerpoint/2010/main" xmlns="" val="335226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8</a:t>
            </a:fld>
            <a:endParaRPr lang="zh-CN" altLang="en-US"/>
          </a:p>
        </p:txBody>
      </p:sp>
    </p:spTree>
    <p:extLst>
      <p:ext uri="{BB962C8B-B14F-4D97-AF65-F5344CB8AC3E}">
        <p14:creationId xmlns:p14="http://schemas.microsoft.com/office/powerpoint/2010/main" xmlns="" val="207737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（知识产权经费指用于知识产权战略制定与实施、申请</a:t>
            </a:r>
            <a:r>
              <a:rPr lang="en-US" altLang="zh-CN"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a:t>
            </a:r>
            <a:r>
              <a:rPr lang="zh-CN" altLang="zh-CN"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注册、维护、诉讼、检索分析、培训和奖励等方面的经费投入）</a:t>
            </a:r>
            <a:r>
              <a:rPr lang="zh-CN" altLang="en-US"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a:t>
            </a:r>
            <a:r>
              <a:rPr lang="zh-CN" altLang="zh-CN"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（“核心人员”包括企业管理人员、知识产权工作人员和研发人员。培训率为被培训核心人员占核心人员总数的比例）</a:t>
            </a:r>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9</a:t>
            </a:fld>
            <a:endParaRPr lang="zh-CN" altLang="en-US"/>
          </a:p>
        </p:txBody>
      </p:sp>
    </p:spTree>
    <p:extLst>
      <p:ext uri="{BB962C8B-B14F-4D97-AF65-F5344CB8AC3E}">
        <p14:creationId xmlns:p14="http://schemas.microsoft.com/office/powerpoint/2010/main" xmlns="" val="382957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（知识产权经费指用于知识产权战略制定与实施、申请</a:t>
            </a:r>
            <a:r>
              <a:rPr lang="en-US" altLang="zh-CN"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a:t>
            </a:r>
            <a:r>
              <a:rPr lang="zh-CN" altLang="zh-CN"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注册、维护、诉讼、检索分析、培训和奖励等方面的经费投入）</a:t>
            </a:r>
            <a:r>
              <a:rPr lang="zh-CN" altLang="en-US"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a:t>
            </a:r>
            <a:r>
              <a:rPr lang="zh-CN" altLang="zh-CN" sz="12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（“核心人员”包括企业管理人员、知识产权工作人员和研发人员。培训率为被培训核心人员占核心人员总数的比例）</a:t>
            </a:r>
            <a:endParaRPr lang="zh-CN" altLang="en-US" dirty="0"/>
          </a:p>
        </p:txBody>
      </p:sp>
      <p:sp>
        <p:nvSpPr>
          <p:cNvPr id="4" name="灯片编号占位符 3"/>
          <p:cNvSpPr>
            <a:spLocks noGrp="1"/>
          </p:cNvSpPr>
          <p:nvPr>
            <p:ph type="sldNum" sz="quarter" idx="5"/>
          </p:nvPr>
        </p:nvSpPr>
        <p:spPr/>
        <p:txBody>
          <a:bodyPr/>
          <a:lstStyle/>
          <a:p>
            <a:fld id="{470803F2-70EE-410B-833A-6208F81E99CC}" type="slidenum">
              <a:rPr lang="zh-CN" altLang="en-US" smtClean="0"/>
              <a:pPr/>
              <a:t>10</a:t>
            </a:fld>
            <a:endParaRPr lang="zh-CN" altLang="en-US"/>
          </a:p>
        </p:txBody>
      </p:sp>
    </p:spTree>
    <p:extLst>
      <p:ext uri="{BB962C8B-B14F-4D97-AF65-F5344CB8AC3E}">
        <p14:creationId xmlns:p14="http://schemas.microsoft.com/office/powerpoint/2010/main" xmlns="" val="2616906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99F7CBAC-D05B-45E2-BB8D-05BF060246F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a:xfrm>
            <a:off x="0" y="33366"/>
            <a:ext cx="12192000" cy="6791267"/>
          </a:xfrm>
          <a:prstGeom prst="rect">
            <a:avLst/>
          </a:prstGeom>
        </p:spPr>
      </p:pic>
    </p:spTree>
    <p:extLst>
      <p:ext uri="{BB962C8B-B14F-4D97-AF65-F5344CB8AC3E}">
        <p14:creationId xmlns:p14="http://schemas.microsoft.com/office/powerpoint/2010/main" xmlns="" val="260181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1890979-08FD-458D-A03E-9C8B63CE327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27F46AD5-1DAB-42C2-95FE-3CB6AF086D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5AD7FDD5-69C4-4EA8-97E5-846EB9980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EACDC67-687E-4C80-8102-6357877D6EF7}"/>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6" name="页脚占位符 5">
            <a:extLst>
              <a:ext uri="{FF2B5EF4-FFF2-40B4-BE49-F238E27FC236}">
                <a16:creationId xmlns:a16="http://schemas.microsoft.com/office/drawing/2014/main" xmlns="" id="{F317E4A7-DD8C-4A04-8BF2-E23CAF0FE0C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5940003-8708-4EB7-AF13-1BFBC16E00BF}"/>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67040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2E1E8-1E1A-4037-A392-B89613316C5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1F4F9FC-05E1-40A1-82D5-EE8895B70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D885ADCB-2C4A-4907-8EF6-D61E1E4B7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0D6C161-3433-43DE-AD5E-ECD3ED0EA44B}"/>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6" name="页脚占位符 5">
            <a:extLst>
              <a:ext uri="{FF2B5EF4-FFF2-40B4-BE49-F238E27FC236}">
                <a16:creationId xmlns:a16="http://schemas.microsoft.com/office/drawing/2014/main" xmlns="" id="{8D72C135-75F4-4E44-B11B-8EE2B195ED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561FDBF-336D-46F3-90A6-993FFFB832C3}"/>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830115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6810629-D052-4D2E-89FC-768430F71BF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4F19C17F-5294-4282-BB02-881B1D22636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2480AF4-FF8F-4550-A0B2-40C1A599FF25}"/>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5" name="页脚占位符 4">
            <a:extLst>
              <a:ext uri="{FF2B5EF4-FFF2-40B4-BE49-F238E27FC236}">
                <a16:creationId xmlns:a16="http://schemas.microsoft.com/office/drawing/2014/main" xmlns="" id="{7E86209E-D008-4249-AC62-6B260D64A42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05D7DC5-7BC5-4EF3-AAC5-E8B155D9D92D}"/>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3730600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B89AFDF0-7612-45DC-978E-BD09943BFFB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4D06F3E-5419-4AA2-8D04-68EA5EEBA24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7667D380-37C0-49D3-A011-C7BBCABF7888}"/>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5" name="页脚占位符 4">
            <a:extLst>
              <a:ext uri="{FF2B5EF4-FFF2-40B4-BE49-F238E27FC236}">
                <a16:creationId xmlns:a16="http://schemas.microsoft.com/office/drawing/2014/main" xmlns="" id="{0FE147B5-76D5-4A5B-910E-DF333D28328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55F2ED0-6A1B-43DE-A0F2-A0DF8E8F8B49}"/>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246568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8359CBD8-ACA9-43C4-8209-D71D045D75B8}"/>
              </a:ext>
            </a:extLst>
          </p:cNvPr>
          <p:cNvGrpSpPr/>
          <p:nvPr userDrawn="1"/>
        </p:nvGrpSpPr>
        <p:grpSpPr bwMode="auto">
          <a:xfrm flipH="1" flipV="1">
            <a:off x="0" y="498186"/>
            <a:ext cx="8946292" cy="107296"/>
            <a:chOff x="2370576" y="533400"/>
            <a:chExt cx="2417494" cy="675969"/>
          </a:xfrm>
          <a:solidFill>
            <a:srgbClr val="FFC000"/>
          </a:solidFill>
        </p:grpSpPr>
        <p:sp>
          <p:nvSpPr>
            <p:cNvPr id="8" name="矩形 7">
              <a:extLst>
                <a:ext uri="{FF2B5EF4-FFF2-40B4-BE49-F238E27FC236}">
                  <a16:creationId xmlns:a16="http://schemas.microsoft.com/office/drawing/2014/main" xmlns="" id="{D19B4232-B2EE-47B4-B1FE-905019E08FF2}"/>
                </a:ext>
              </a:extLst>
            </p:cNvPr>
            <p:cNvSpPr/>
            <p:nvPr userDrawn="1"/>
          </p:nvSpPr>
          <p:spPr>
            <a:xfrm>
              <a:off x="2738030" y="533400"/>
              <a:ext cx="2050040" cy="675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08965" algn="l" rtl="0" fontAlgn="base">
                <a:spcBef>
                  <a:spcPct val="0"/>
                </a:spcBef>
                <a:spcAft>
                  <a:spcPct val="0"/>
                </a:spcAft>
                <a:defRPr kern="1200">
                  <a:solidFill>
                    <a:schemeClr val="lt1"/>
                  </a:solidFill>
                  <a:latin typeface="+mn-lt"/>
                  <a:ea typeface="+mn-ea"/>
                  <a:cs typeface="+mn-cs"/>
                </a:defRPr>
              </a:lvl2pPr>
              <a:lvl3pPr marL="1218565" algn="l" rtl="0" fontAlgn="base">
                <a:spcBef>
                  <a:spcPct val="0"/>
                </a:spcBef>
                <a:spcAft>
                  <a:spcPct val="0"/>
                </a:spcAft>
                <a:defRPr kern="1200">
                  <a:solidFill>
                    <a:schemeClr val="lt1"/>
                  </a:solidFill>
                  <a:latin typeface="+mn-lt"/>
                  <a:ea typeface="+mn-ea"/>
                  <a:cs typeface="+mn-cs"/>
                </a:defRPr>
              </a:lvl3pPr>
              <a:lvl4pPr marL="1827530" algn="l" rtl="0" fontAlgn="base">
                <a:spcBef>
                  <a:spcPct val="0"/>
                </a:spcBef>
                <a:spcAft>
                  <a:spcPct val="0"/>
                </a:spcAft>
                <a:defRPr kern="1200">
                  <a:solidFill>
                    <a:schemeClr val="lt1"/>
                  </a:solidFill>
                  <a:latin typeface="+mn-lt"/>
                  <a:ea typeface="+mn-ea"/>
                  <a:cs typeface="+mn-cs"/>
                </a:defRPr>
              </a:lvl4pPr>
              <a:lvl5pPr marL="2437130" algn="l" rtl="0" fontAlgn="base">
                <a:spcBef>
                  <a:spcPct val="0"/>
                </a:spcBef>
                <a:spcAft>
                  <a:spcPct val="0"/>
                </a:spcAft>
                <a:defRPr kern="1200">
                  <a:solidFill>
                    <a:schemeClr val="lt1"/>
                  </a:solidFill>
                  <a:latin typeface="+mn-lt"/>
                  <a:ea typeface="+mn-ea"/>
                  <a:cs typeface="+mn-cs"/>
                </a:defRPr>
              </a:lvl5pPr>
              <a:lvl6pPr marL="3046095" algn="l" defTabSz="1217930" rtl="0" eaLnBrk="1" latinLnBrk="0" hangingPunct="1">
                <a:defRPr kern="1200">
                  <a:solidFill>
                    <a:schemeClr val="lt1"/>
                  </a:solidFill>
                  <a:latin typeface="+mn-lt"/>
                  <a:ea typeface="+mn-ea"/>
                  <a:cs typeface="+mn-cs"/>
                </a:defRPr>
              </a:lvl6pPr>
              <a:lvl7pPr marL="3655060" algn="l" defTabSz="1217930" rtl="0" eaLnBrk="1" latinLnBrk="0" hangingPunct="1">
                <a:defRPr kern="1200">
                  <a:solidFill>
                    <a:schemeClr val="lt1"/>
                  </a:solidFill>
                  <a:latin typeface="+mn-lt"/>
                  <a:ea typeface="+mn-ea"/>
                  <a:cs typeface="+mn-cs"/>
                </a:defRPr>
              </a:lvl7pPr>
              <a:lvl8pPr marL="4264660" algn="l" defTabSz="1217930" rtl="0" eaLnBrk="1" latinLnBrk="0" hangingPunct="1">
                <a:defRPr kern="1200">
                  <a:solidFill>
                    <a:schemeClr val="lt1"/>
                  </a:solidFill>
                  <a:latin typeface="+mn-lt"/>
                  <a:ea typeface="+mn-ea"/>
                  <a:cs typeface="+mn-cs"/>
                </a:defRPr>
              </a:lvl8pPr>
              <a:lvl9pPr marL="4873625" algn="l" defTabSz="1217930" rtl="0" eaLnBrk="1" latinLnBrk="0" hangingPunct="1">
                <a:defRPr kern="1200">
                  <a:solidFill>
                    <a:schemeClr val="lt1"/>
                  </a:solidFill>
                  <a:latin typeface="+mn-lt"/>
                  <a:ea typeface="+mn-ea"/>
                  <a:cs typeface="+mn-cs"/>
                </a:defRPr>
              </a:lvl9pPr>
            </a:lstStyle>
            <a:p>
              <a:pPr algn="ctr">
                <a:defRPr/>
              </a:pPr>
              <a:endParaRPr lang="zh-CN" altLang="en-US" sz="1865">
                <a:solidFill>
                  <a:prstClr val="white"/>
                </a:solidFill>
                <a:cs typeface="+mn-ea"/>
                <a:sym typeface="+mn-lt"/>
              </a:endParaRPr>
            </a:p>
          </p:txBody>
        </p:sp>
        <p:sp>
          <p:nvSpPr>
            <p:cNvPr id="9" name="椭圆 8">
              <a:extLst>
                <a:ext uri="{FF2B5EF4-FFF2-40B4-BE49-F238E27FC236}">
                  <a16:creationId xmlns:a16="http://schemas.microsoft.com/office/drawing/2014/main" xmlns="" id="{17C8585A-2072-44E5-9925-807390F53E11}"/>
                </a:ext>
              </a:extLst>
            </p:cNvPr>
            <p:cNvSpPr/>
            <p:nvPr userDrawn="1"/>
          </p:nvSpPr>
          <p:spPr>
            <a:xfrm>
              <a:off x="2370576" y="533400"/>
              <a:ext cx="623734" cy="6759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08965" algn="l" rtl="0" fontAlgn="base">
                <a:spcBef>
                  <a:spcPct val="0"/>
                </a:spcBef>
                <a:spcAft>
                  <a:spcPct val="0"/>
                </a:spcAft>
                <a:defRPr kern="1200">
                  <a:solidFill>
                    <a:schemeClr val="lt1"/>
                  </a:solidFill>
                  <a:latin typeface="+mn-lt"/>
                  <a:ea typeface="+mn-ea"/>
                  <a:cs typeface="+mn-cs"/>
                </a:defRPr>
              </a:lvl2pPr>
              <a:lvl3pPr marL="1218565" algn="l" rtl="0" fontAlgn="base">
                <a:spcBef>
                  <a:spcPct val="0"/>
                </a:spcBef>
                <a:spcAft>
                  <a:spcPct val="0"/>
                </a:spcAft>
                <a:defRPr kern="1200">
                  <a:solidFill>
                    <a:schemeClr val="lt1"/>
                  </a:solidFill>
                  <a:latin typeface="+mn-lt"/>
                  <a:ea typeface="+mn-ea"/>
                  <a:cs typeface="+mn-cs"/>
                </a:defRPr>
              </a:lvl3pPr>
              <a:lvl4pPr marL="1827530" algn="l" rtl="0" fontAlgn="base">
                <a:spcBef>
                  <a:spcPct val="0"/>
                </a:spcBef>
                <a:spcAft>
                  <a:spcPct val="0"/>
                </a:spcAft>
                <a:defRPr kern="1200">
                  <a:solidFill>
                    <a:schemeClr val="lt1"/>
                  </a:solidFill>
                  <a:latin typeface="+mn-lt"/>
                  <a:ea typeface="+mn-ea"/>
                  <a:cs typeface="+mn-cs"/>
                </a:defRPr>
              </a:lvl4pPr>
              <a:lvl5pPr marL="2437130" algn="l" rtl="0" fontAlgn="base">
                <a:spcBef>
                  <a:spcPct val="0"/>
                </a:spcBef>
                <a:spcAft>
                  <a:spcPct val="0"/>
                </a:spcAft>
                <a:defRPr kern="1200">
                  <a:solidFill>
                    <a:schemeClr val="lt1"/>
                  </a:solidFill>
                  <a:latin typeface="+mn-lt"/>
                  <a:ea typeface="+mn-ea"/>
                  <a:cs typeface="+mn-cs"/>
                </a:defRPr>
              </a:lvl5pPr>
              <a:lvl6pPr marL="3046095" algn="l" defTabSz="1217930" rtl="0" eaLnBrk="1" latinLnBrk="0" hangingPunct="1">
                <a:defRPr kern="1200">
                  <a:solidFill>
                    <a:schemeClr val="lt1"/>
                  </a:solidFill>
                  <a:latin typeface="+mn-lt"/>
                  <a:ea typeface="+mn-ea"/>
                  <a:cs typeface="+mn-cs"/>
                </a:defRPr>
              </a:lvl6pPr>
              <a:lvl7pPr marL="3655060" algn="l" defTabSz="1217930" rtl="0" eaLnBrk="1" latinLnBrk="0" hangingPunct="1">
                <a:defRPr kern="1200">
                  <a:solidFill>
                    <a:schemeClr val="lt1"/>
                  </a:solidFill>
                  <a:latin typeface="+mn-lt"/>
                  <a:ea typeface="+mn-ea"/>
                  <a:cs typeface="+mn-cs"/>
                </a:defRPr>
              </a:lvl7pPr>
              <a:lvl8pPr marL="4264660" algn="l" defTabSz="1217930" rtl="0" eaLnBrk="1" latinLnBrk="0" hangingPunct="1">
                <a:defRPr kern="1200">
                  <a:solidFill>
                    <a:schemeClr val="lt1"/>
                  </a:solidFill>
                  <a:latin typeface="+mn-lt"/>
                  <a:ea typeface="+mn-ea"/>
                  <a:cs typeface="+mn-cs"/>
                </a:defRPr>
              </a:lvl8pPr>
              <a:lvl9pPr marL="4873625" algn="l" defTabSz="1217930" rtl="0" eaLnBrk="1" latinLnBrk="0" hangingPunct="1">
                <a:defRPr kern="1200">
                  <a:solidFill>
                    <a:schemeClr val="lt1"/>
                  </a:solidFill>
                  <a:latin typeface="+mn-lt"/>
                  <a:ea typeface="+mn-ea"/>
                  <a:cs typeface="+mn-cs"/>
                </a:defRPr>
              </a:lvl9pPr>
            </a:lstStyle>
            <a:p>
              <a:pPr algn="ctr">
                <a:defRPr/>
              </a:pPr>
              <a:endParaRPr lang="zh-CN" altLang="en-US" sz="1865">
                <a:solidFill>
                  <a:prstClr val="white"/>
                </a:solidFill>
                <a:cs typeface="+mn-ea"/>
                <a:sym typeface="+mn-lt"/>
              </a:endParaRPr>
            </a:p>
          </p:txBody>
        </p:sp>
      </p:grpSp>
      <p:pic>
        <p:nvPicPr>
          <p:cNvPr id="6" name="图片 5">
            <a:extLst>
              <a:ext uri="{FF2B5EF4-FFF2-40B4-BE49-F238E27FC236}">
                <a16:creationId xmlns:a16="http://schemas.microsoft.com/office/drawing/2014/main" xmlns="" id="{D664C792-603A-407B-8EA1-F2261929A0C4}"/>
              </a:ext>
            </a:extLst>
          </p:cNvPr>
          <p:cNvPicPr>
            <a:picLocks noChangeAspect="1"/>
          </p:cNvPicPr>
          <p:nvPr userDrawn="1"/>
        </p:nvPicPr>
        <p:blipFill>
          <a:blip r:embed="rId2" cstate="print">
            <a:alphaModFix amt="50000"/>
          </a:blip>
          <a:srcRect/>
          <a:stretch>
            <a:fillRect/>
          </a:stretch>
        </p:blipFill>
        <p:spPr>
          <a:xfrm>
            <a:off x="9441211" y="498186"/>
            <a:ext cx="2415479" cy="617805"/>
          </a:xfrm>
          <a:prstGeom prst="rect">
            <a:avLst/>
          </a:prstGeom>
          <a:noFill/>
        </p:spPr>
      </p:pic>
    </p:spTree>
    <p:extLst>
      <p:ext uri="{BB962C8B-B14F-4D97-AF65-F5344CB8AC3E}">
        <p14:creationId xmlns:p14="http://schemas.microsoft.com/office/powerpoint/2010/main" xmlns="" val="1872810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2BB36C-B0F3-4EDC-BBC1-B5EED2E532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8A740BE5-C95F-4A66-AB7E-CED2760AB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FEB416C2-EA07-4222-9628-F09D3F236FAF}"/>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5" name="页脚占位符 4">
            <a:extLst>
              <a:ext uri="{FF2B5EF4-FFF2-40B4-BE49-F238E27FC236}">
                <a16:creationId xmlns:a16="http://schemas.microsoft.com/office/drawing/2014/main" xmlns="" id="{F33F1C5E-A11A-4D7E-A25D-0B7BC6D793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00E2DAB-825C-4122-B5A4-6068DA8711D2}"/>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3360408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2B8F7A4-0B7A-45EE-844A-F096102963F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D8522DD-2982-4B57-810E-80DA646EF0B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C1AB6A0-433C-4C94-B69C-C15ED3835730}"/>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5" name="页脚占位符 4">
            <a:extLst>
              <a:ext uri="{FF2B5EF4-FFF2-40B4-BE49-F238E27FC236}">
                <a16:creationId xmlns:a16="http://schemas.microsoft.com/office/drawing/2014/main" xmlns="" id="{E90606A9-7824-4618-A144-9E3EC103BEE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329C563-371D-479E-8379-2A2C9652BBFB}"/>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3663600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F1B9A3F-5C7B-450D-A4DF-30F1B0A577D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A36BE7AB-67AE-4988-A782-84B3F96EB6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FD8950DD-2AAE-4A5F-95F6-A6CD6C707445}"/>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5" name="页脚占位符 4">
            <a:extLst>
              <a:ext uri="{FF2B5EF4-FFF2-40B4-BE49-F238E27FC236}">
                <a16:creationId xmlns:a16="http://schemas.microsoft.com/office/drawing/2014/main" xmlns="" id="{D08C3F81-3EEA-4D4B-84B3-62722C11593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B7F39FB-C4A5-4150-8912-C5C42BB8D5FC}"/>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2129761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012FA7D-4C59-436E-AE12-E0142742C10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A5F0BCB-7B80-4B53-9968-9807D336EB7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B1252335-01E1-4E02-8A33-00520A1251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16FB3EBF-FC05-4F43-9A65-3F79FBC16991}"/>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6" name="页脚占位符 5">
            <a:extLst>
              <a:ext uri="{FF2B5EF4-FFF2-40B4-BE49-F238E27FC236}">
                <a16:creationId xmlns:a16="http://schemas.microsoft.com/office/drawing/2014/main" xmlns="" id="{7A4DB059-A5E6-4071-AFC4-07A6D9559A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4C268E3-D16A-4E26-9FEA-0616ECBDB0FE}"/>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151051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0C7981-8BB7-427A-A4D5-27D73F19148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E5B97D9-39D7-4E41-A553-0E63C04F8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8CC8B8CD-DDBA-4E12-B772-AAAAF27F35B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62B14362-C406-4517-B26E-1CAAF770F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446DD88D-A494-471A-A5E1-1EF64DEF995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17F67AF0-512C-404B-AD3C-87B3B7D441BB}"/>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8" name="页脚占位符 7">
            <a:extLst>
              <a:ext uri="{FF2B5EF4-FFF2-40B4-BE49-F238E27FC236}">
                <a16:creationId xmlns:a16="http://schemas.microsoft.com/office/drawing/2014/main" xmlns="" id="{70949E69-8785-4815-8278-8343294CD9D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E52C88D-79F5-43C2-84A4-3D696AE425C9}"/>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3071025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0A3643B-5C19-459D-A794-BD046B1B648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75421754-3718-4C14-BE25-CD406D0B8B4E}"/>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4" name="页脚占位符 3">
            <a:extLst>
              <a:ext uri="{FF2B5EF4-FFF2-40B4-BE49-F238E27FC236}">
                <a16:creationId xmlns:a16="http://schemas.microsoft.com/office/drawing/2014/main" xmlns="" id="{958E4A97-B274-45C4-BB12-7A166A6BD0E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C0A7353-49C1-4909-980E-715971B7E747}"/>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103381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485D3ED0-D664-4174-9610-FD48CE1A2BA0}"/>
              </a:ext>
            </a:extLst>
          </p:cNvPr>
          <p:cNvSpPr>
            <a:spLocks noGrp="1"/>
          </p:cNvSpPr>
          <p:nvPr>
            <p:ph type="dt" sz="half" idx="10"/>
          </p:nvPr>
        </p:nvSpPr>
        <p:spPr/>
        <p:txBody>
          <a:bodyPr/>
          <a:lstStyle/>
          <a:p>
            <a:fld id="{9EF10762-C1CB-41DB-9A02-0560BAAE4A47}" type="datetimeFigureOut">
              <a:rPr lang="zh-CN" altLang="en-US" smtClean="0"/>
              <a:pPr/>
              <a:t>2023/12/18</a:t>
            </a:fld>
            <a:endParaRPr lang="zh-CN" altLang="en-US"/>
          </a:p>
        </p:txBody>
      </p:sp>
      <p:sp>
        <p:nvSpPr>
          <p:cNvPr id="3" name="页脚占位符 2">
            <a:extLst>
              <a:ext uri="{FF2B5EF4-FFF2-40B4-BE49-F238E27FC236}">
                <a16:creationId xmlns:a16="http://schemas.microsoft.com/office/drawing/2014/main" xmlns="" id="{AF0A8260-6018-44B8-BFB2-7F67B00FC29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95DB798F-62AF-4D99-8974-2E7D009A6197}"/>
              </a:ext>
            </a:extLst>
          </p:cNvPr>
          <p:cNvSpPr>
            <a:spLocks noGrp="1"/>
          </p:cNvSpPr>
          <p:nvPr>
            <p:ph type="sldNum" sz="quarter" idx="12"/>
          </p:nvPr>
        </p:nvSpPr>
        <p:spPr/>
        <p:txBody>
          <a:body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175889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EE147FEB-5080-41BA-B945-8E69A1B06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3860B6D-E8DB-40BC-9BD4-D659F64F3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7506C0-8056-4E21-991F-B7FD3B8D3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10762-C1CB-41DB-9A02-0560BAAE4A47}" type="datetimeFigureOut">
              <a:rPr lang="zh-CN" altLang="en-US" smtClean="0"/>
              <a:pPr/>
              <a:t>2023/12/18</a:t>
            </a:fld>
            <a:endParaRPr lang="zh-CN" altLang="en-US"/>
          </a:p>
        </p:txBody>
      </p:sp>
      <p:sp>
        <p:nvSpPr>
          <p:cNvPr id="5" name="页脚占位符 4">
            <a:extLst>
              <a:ext uri="{FF2B5EF4-FFF2-40B4-BE49-F238E27FC236}">
                <a16:creationId xmlns:a16="http://schemas.microsoft.com/office/drawing/2014/main" xmlns="" id="{39E53D32-44BC-4B0E-B5CE-B69453C9B5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FD1EB6D0-7534-4401-A513-FFBB3E5555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DAFDB-D587-4B7A-8EC2-9F4990AEF7FD}" type="slidenum">
              <a:rPr lang="zh-CN" altLang="en-US" smtClean="0"/>
              <a:pPr/>
              <a:t>‹#›</a:t>
            </a:fld>
            <a:endParaRPr lang="zh-CN" altLang="en-US"/>
          </a:p>
        </p:txBody>
      </p:sp>
    </p:spTree>
    <p:extLst>
      <p:ext uri="{BB962C8B-B14F-4D97-AF65-F5344CB8AC3E}">
        <p14:creationId xmlns:p14="http://schemas.microsoft.com/office/powerpoint/2010/main" xmlns="" val="343741569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07563603-1FDD-4480-B1C5-BC14B6D362E2}"/>
              </a:ext>
            </a:extLst>
          </p:cNvPr>
          <p:cNvSpPr>
            <a:spLocks noGrp="1"/>
          </p:cNvSpPr>
          <p:nvPr>
            <p:ph type="title" idx="4294967295"/>
          </p:nvPr>
        </p:nvSpPr>
        <p:spPr>
          <a:xfrm>
            <a:off x="1450372" y="2103437"/>
            <a:ext cx="10515600" cy="1325563"/>
          </a:xfrm>
        </p:spPr>
        <p:txBody>
          <a:bodyPr/>
          <a:lstStyle/>
          <a:p>
            <a:r>
              <a:rPr lang="zh-CN" altLang="en-US" b="1" dirty="0" smtClean="0">
                <a:latin typeface="+mj-ea"/>
              </a:rPr>
              <a:t>国家</a:t>
            </a:r>
            <a:r>
              <a:rPr lang="zh-CN" altLang="en-US" b="1" dirty="0" smtClean="0">
                <a:latin typeface="+mj-ea"/>
              </a:rPr>
              <a:t>知识产权</a:t>
            </a:r>
            <a:r>
              <a:rPr lang="zh-CN" altLang="en-US" b="1" dirty="0" smtClean="0">
                <a:latin typeface="+mj-ea"/>
              </a:rPr>
              <a:t>优势</a:t>
            </a:r>
            <a:r>
              <a:rPr lang="zh-CN" altLang="en-US" b="1" dirty="0">
                <a:latin typeface="+mj-ea"/>
              </a:rPr>
              <a:t>、示范企业申报实务</a:t>
            </a:r>
          </a:p>
        </p:txBody>
      </p:sp>
      <p:sp>
        <p:nvSpPr>
          <p:cNvPr id="4" name="TextBox 33">
            <a:extLst>
              <a:ext uri="{FF2B5EF4-FFF2-40B4-BE49-F238E27FC236}">
                <a16:creationId xmlns:a16="http://schemas.microsoft.com/office/drawing/2014/main" xmlns="" id="{541A7CD0-8B26-4313-B4D2-35E9230E4831}"/>
              </a:ext>
            </a:extLst>
          </p:cNvPr>
          <p:cNvSpPr txBox="1"/>
          <p:nvPr/>
        </p:nvSpPr>
        <p:spPr>
          <a:xfrm>
            <a:off x="5763491" y="4127865"/>
            <a:ext cx="1696475" cy="366395"/>
          </a:xfrm>
          <a:prstGeom prst="rect">
            <a:avLst/>
          </a:prstGeom>
          <a:solidFill>
            <a:schemeClr val="accent6"/>
          </a:solidFill>
          <a:ln>
            <a:noFill/>
          </a:ln>
        </p:spPr>
        <p:txBody>
          <a:bodyPr wrap="square" lIns="121824" tIns="60908" rIns="121824" bIns="60908" rtlCol="0">
            <a:spAutoFit/>
          </a:bodyPr>
          <a:lstStyle/>
          <a:p>
            <a:pPr algn="ctr"/>
            <a:r>
              <a:rPr lang="zh-CN" altLang="en-US" sz="1600" dirty="0">
                <a:solidFill>
                  <a:schemeClr val="bg1"/>
                </a:solidFill>
                <a:latin typeface="+mn-ea"/>
                <a:ea typeface="+mn-ea"/>
              </a:rPr>
              <a:t>主讲人：</a:t>
            </a:r>
            <a:r>
              <a:rPr lang="zh-CN" altLang="en-US" sz="1600" dirty="0">
                <a:solidFill>
                  <a:schemeClr val="bg1"/>
                </a:solidFill>
                <a:latin typeface="+mn-ea"/>
              </a:rPr>
              <a:t>陈炯润</a:t>
            </a:r>
            <a:endParaRPr lang="en-US" altLang="zh-CN" sz="1600" dirty="0">
              <a:solidFill>
                <a:schemeClr val="bg1"/>
              </a:solidFill>
              <a:latin typeface="+mn-ea"/>
              <a:ea typeface="+mn-ea"/>
            </a:endParaRPr>
          </a:p>
        </p:txBody>
      </p:sp>
      <p:sp>
        <p:nvSpPr>
          <p:cNvPr id="5" name="文本框 4">
            <a:extLst>
              <a:ext uri="{FF2B5EF4-FFF2-40B4-BE49-F238E27FC236}">
                <a16:creationId xmlns:a16="http://schemas.microsoft.com/office/drawing/2014/main" xmlns="" id="{0ACDD9C3-D6F0-4807-AE2E-45B1BA5493AC}"/>
              </a:ext>
            </a:extLst>
          </p:cNvPr>
          <p:cNvSpPr txBox="1"/>
          <p:nvPr/>
        </p:nvSpPr>
        <p:spPr>
          <a:xfrm>
            <a:off x="5068547" y="4699349"/>
            <a:ext cx="6077725" cy="287002"/>
          </a:xfrm>
          <a:prstGeom prst="rect">
            <a:avLst/>
          </a:prstGeom>
          <a:noFill/>
        </p:spPr>
        <p:txBody>
          <a:bodyPr wrap="square" lIns="0" tIns="0" rIns="0" bIns="0" rtlCol="0">
            <a:spAutoFit/>
          </a:bodyPr>
          <a:lstStyle/>
          <a:p>
            <a:r>
              <a:rPr lang="zh-CN" altLang="en-US" sz="1865" dirty="0">
                <a:latin typeface="+mn-ea"/>
                <a:ea typeface="+mn-ea"/>
              </a:rPr>
              <a:t>广州粤高专利商标代理有限公司</a:t>
            </a:r>
          </a:p>
        </p:txBody>
      </p:sp>
    </p:spTree>
    <p:extLst>
      <p:ext uri="{BB962C8B-B14F-4D97-AF65-F5344CB8AC3E}">
        <p14:creationId xmlns:p14="http://schemas.microsoft.com/office/powerpoint/2010/main" xmlns="" val="135779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xmlns="" id="{6378C4B1-98D5-43D3-AB34-EFDF53900752}"/>
              </a:ext>
            </a:extLst>
          </p:cNvPr>
          <p:cNvGraphicFramePr>
            <a:graphicFrameLocks noGrp="1"/>
          </p:cNvGraphicFramePr>
          <p:nvPr>
            <p:extLst>
              <p:ext uri="{D42A27DB-BD31-4B8C-83A1-F6EECF244321}">
                <p14:modId xmlns:p14="http://schemas.microsoft.com/office/powerpoint/2010/main" xmlns="" val="3394423665"/>
              </p:ext>
            </p:extLst>
          </p:nvPr>
        </p:nvGraphicFramePr>
        <p:xfrm>
          <a:off x="447907" y="2007612"/>
          <a:ext cx="11161707" cy="3769992"/>
        </p:xfrm>
        <a:graphic>
          <a:graphicData uri="http://schemas.openxmlformats.org/drawingml/2006/table">
            <a:tbl>
              <a:tblPr firstRow="1" bandRow="1">
                <a:tableStyleId>{5C22544A-7EE6-4342-B048-85BDC9FD1C3A}</a:tableStyleId>
              </a:tblPr>
              <a:tblGrid>
                <a:gridCol w="1183803">
                  <a:extLst>
                    <a:ext uri="{9D8B030D-6E8A-4147-A177-3AD203B41FA5}">
                      <a16:colId xmlns:a16="http://schemas.microsoft.com/office/drawing/2014/main" xmlns="" val="1753666253"/>
                    </a:ext>
                  </a:extLst>
                </a:gridCol>
                <a:gridCol w="1234445">
                  <a:extLst>
                    <a:ext uri="{9D8B030D-6E8A-4147-A177-3AD203B41FA5}">
                      <a16:colId xmlns:a16="http://schemas.microsoft.com/office/drawing/2014/main" xmlns="" val="1986449558"/>
                    </a:ext>
                  </a:extLst>
                </a:gridCol>
                <a:gridCol w="4710302">
                  <a:extLst>
                    <a:ext uri="{9D8B030D-6E8A-4147-A177-3AD203B41FA5}">
                      <a16:colId xmlns:a16="http://schemas.microsoft.com/office/drawing/2014/main" xmlns="" val="2354532291"/>
                    </a:ext>
                  </a:extLst>
                </a:gridCol>
                <a:gridCol w="947057">
                  <a:extLst>
                    <a:ext uri="{9D8B030D-6E8A-4147-A177-3AD203B41FA5}">
                      <a16:colId xmlns:a16="http://schemas.microsoft.com/office/drawing/2014/main" xmlns="" val="454007106"/>
                    </a:ext>
                  </a:extLst>
                </a:gridCol>
                <a:gridCol w="3086100">
                  <a:extLst>
                    <a:ext uri="{9D8B030D-6E8A-4147-A177-3AD203B41FA5}">
                      <a16:colId xmlns:a16="http://schemas.microsoft.com/office/drawing/2014/main" xmlns="" val="2818643582"/>
                    </a:ext>
                  </a:extLst>
                </a:gridCol>
              </a:tblGrid>
              <a:tr h="410423">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一级指标</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二级指标</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a:solidFill>
                            <a:schemeClr val="bg1"/>
                          </a:solidFill>
                          <a:effectLst/>
                          <a:latin typeface="仿宋" panose="02010609060101010101" pitchFamily="49" charset="-122"/>
                          <a:ea typeface="仿宋" panose="02010609060101010101" pitchFamily="49" charset="-122"/>
                          <a:cs typeface="宋体" panose="02010600030101010101" pitchFamily="2" charset="-122"/>
                        </a:rPr>
                        <a:t>考察要点</a:t>
                      </a:r>
                      <a:endParaRPr lang="zh-CN" sz="2000" kern="10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权重</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altLang="en-US" sz="2000" kern="100" dirty="0">
                          <a:solidFill>
                            <a:schemeClr val="bg1"/>
                          </a:solidFill>
                          <a:effectLst/>
                          <a:latin typeface="仿宋" panose="02010609060101010101" pitchFamily="49" charset="-122"/>
                          <a:ea typeface="仿宋" panose="02010609060101010101" pitchFamily="49" charset="-122"/>
                        </a:rPr>
                        <a:t>所需材料</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2302504173"/>
                  </a:ext>
                </a:extLst>
              </a:tr>
              <a:tr h="1244916">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知识产权管理与保护（</a:t>
                      </a:r>
                      <a:r>
                        <a:rPr lang="en-US" alt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40</a:t>
                      </a:r>
                      <a:r>
                        <a:rPr lang="zh-CN" alt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分）</a:t>
                      </a:r>
                      <a:endParaRPr lang="zh-CN" altLang="zh-CN" sz="1800" kern="100" dirty="0">
                        <a:effectLst/>
                        <a:latin typeface="仿宋" panose="02010609060101010101" pitchFamily="49" charset="-122"/>
                        <a:ea typeface="仿宋" panose="02010609060101010101" pitchFamily="49" charset="-122"/>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8.</a:t>
                      </a:r>
                      <a:r>
                        <a:rPr lang="zh-CN" alt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管理投入</a:t>
                      </a:r>
                      <a:endParaRPr lang="zh-CN" altLang="zh-CN" sz="1800" kern="100" dirty="0">
                        <a:effectLst/>
                        <a:latin typeface="仿宋" panose="02010609060101010101" pitchFamily="49" charset="-122"/>
                        <a:ea typeface="仿宋" panose="02010609060101010101" pitchFamily="49" charset="-122"/>
                      </a:endParaRPr>
                    </a:p>
                    <a:p>
                      <a:endParaRPr lang="zh-CN" altLang="en-US" dirty="0"/>
                    </a:p>
                  </a:txBody>
                  <a:tcP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18.</a:t>
                      </a:r>
                      <a:r>
                        <a:rPr lang="zh-CN"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近三年核心人员知识产权培训率。</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2</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800" kern="100" dirty="0">
                          <a:effectLst/>
                          <a:latin typeface="仿宋" panose="02010609060101010101" pitchFamily="49" charset="-122"/>
                          <a:ea typeface="仿宋" panose="02010609060101010101" pitchFamily="49" charset="-122"/>
                        </a:rPr>
                        <a:t>年度知识产权培训计划、培训通知、培训签到表、培训照片等；</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42704059"/>
                  </a:ext>
                </a:extLst>
              </a:tr>
              <a:tr h="1244916">
                <a:tc vMerge="1">
                  <a:txBody>
                    <a:bodyPr/>
                    <a:lstStyle/>
                    <a:p>
                      <a:endParaRPr lang="zh-CN" altLang="en-US"/>
                    </a:p>
                  </a:txBody>
                  <a:tcPr/>
                </a:tc>
                <a:tc>
                  <a:txBody>
                    <a:bodyPr/>
                    <a:lstStyle/>
                    <a:p>
                      <a:pPr algn="ctr">
                        <a:lnSpc>
                          <a:spcPct val="150000"/>
                        </a:lnSpc>
                        <a:spcAft>
                          <a:spcPts val="0"/>
                        </a:spcAft>
                      </a:pPr>
                      <a:r>
                        <a:rPr lang="en-US" sz="1800" b="1"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9.</a:t>
                      </a:r>
                      <a:r>
                        <a:rPr lang="zh-CN" sz="1800" b="1"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预警</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19.</a:t>
                      </a:r>
                      <a:r>
                        <a:rPr lang="zh-CN"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建立知识产权预警机制及应对方案。</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预警机制及流程文件、侵权检索报告、侵权处理意见等；</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2805525554"/>
                  </a:ext>
                </a:extLst>
              </a:tr>
              <a:tr h="807132">
                <a:tc vMerge="1">
                  <a:txBody>
                    <a:bodyPr/>
                    <a:lstStyle/>
                    <a:p>
                      <a:endParaRPr lang="zh-CN" altLang="en-US"/>
                    </a:p>
                  </a:txBody>
                  <a:tcPr/>
                </a:tc>
                <a:tc>
                  <a:txBody>
                    <a:bodyPr/>
                    <a:lstStyle/>
                    <a:p>
                      <a:pPr algn="ctr">
                        <a:lnSpc>
                          <a:spcPct val="150000"/>
                        </a:lnSpc>
                        <a:spcAft>
                          <a:spcPts val="0"/>
                        </a:spcAft>
                      </a:pPr>
                      <a:r>
                        <a:rPr lang="en-US" sz="1800" b="1"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10.</a:t>
                      </a:r>
                      <a:r>
                        <a:rPr lang="zh-CN" sz="1800" b="1"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纠纷应对</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20.</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近三年有效处理国内外知识产权纠纷获得赔偿或避免损失。</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立案文书、诉讼判决文书、新闻报道等；</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10611194"/>
                  </a:ext>
                </a:extLst>
              </a:tr>
            </a:tbl>
          </a:graphicData>
        </a:graphic>
      </p:graphicFrame>
      <p:sp>
        <p:nvSpPr>
          <p:cNvPr id="4" name="标题 1">
            <a:extLst>
              <a:ext uri="{FF2B5EF4-FFF2-40B4-BE49-F238E27FC236}">
                <a16:creationId xmlns:a16="http://schemas.microsoft.com/office/drawing/2014/main" xmlns="" id="{5469E096-A099-476A-9762-A97C702B8AAC}"/>
              </a:ext>
            </a:extLst>
          </p:cNvPr>
          <p:cNvSpPr txBox="1">
            <a:spLocks/>
          </p:cNvSpPr>
          <p:nvPr/>
        </p:nvSpPr>
        <p:spPr>
          <a:xfrm>
            <a:off x="447907" y="2870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kern="100">
                <a:latin typeface="+mj-ea"/>
                <a:cs typeface="Times New Roman" panose="02020603050405020304" pitchFamily="18" charset="0"/>
              </a:rPr>
              <a:t>国家知识产权优势企业</a:t>
            </a:r>
            <a:r>
              <a:rPr lang="en-US" altLang="zh-CN" sz="3200" b="1" kern="100">
                <a:latin typeface="+mj-ea"/>
                <a:cs typeface="Times New Roman" panose="02020603050405020304" pitchFamily="18" charset="0"/>
              </a:rPr>
              <a:t>  </a:t>
            </a:r>
            <a:r>
              <a:rPr lang="zh-CN" altLang="en-US" sz="3200" b="1" kern="100">
                <a:latin typeface="+mj-ea"/>
                <a:cs typeface="Times New Roman" panose="02020603050405020304" pitchFamily="18" charset="0"/>
              </a:rPr>
              <a:t>评价指标体系（</a:t>
            </a:r>
            <a:r>
              <a:rPr lang="en-US" altLang="zh-CN" sz="3200" b="1" kern="100">
                <a:latin typeface="+mj-ea"/>
                <a:cs typeface="Times New Roman" panose="02020603050405020304" pitchFamily="18" charset="0"/>
              </a:rPr>
              <a:t>A</a:t>
            </a:r>
            <a:r>
              <a:rPr lang="zh-CN" altLang="en-US" sz="3200" b="1" kern="100">
                <a:latin typeface="+mj-ea"/>
                <a:cs typeface="Times New Roman" panose="02020603050405020304" pitchFamily="18" charset="0"/>
              </a:rPr>
              <a:t>表）</a:t>
            </a:r>
            <a:endParaRPr lang="zh-CN" altLang="en-US" sz="11500" b="1" dirty="0">
              <a:latin typeface="+mj-ea"/>
            </a:endParaRPr>
          </a:p>
        </p:txBody>
      </p:sp>
    </p:spTree>
    <p:extLst>
      <p:ext uri="{BB962C8B-B14F-4D97-AF65-F5344CB8AC3E}">
        <p14:creationId xmlns:p14="http://schemas.microsoft.com/office/powerpoint/2010/main" xmlns="" val="31274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xmlns="" id="{56A3E838-6075-43C5-B627-A3A758101A1C}"/>
              </a:ext>
            </a:extLst>
          </p:cNvPr>
          <p:cNvGraphicFramePr>
            <a:graphicFrameLocks noGrp="1"/>
          </p:cNvGraphicFramePr>
          <p:nvPr>
            <p:extLst>
              <p:ext uri="{D42A27DB-BD31-4B8C-83A1-F6EECF244321}">
                <p14:modId xmlns:p14="http://schemas.microsoft.com/office/powerpoint/2010/main" xmlns="" val="3204271754"/>
              </p:ext>
            </p:extLst>
          </p:nvPr>
        </p:nvGraphicFramePr>
        <p:xfrm>
          <a:off x="314092" y="1324076"/>
          <a:ext cx="11297116" cy="5179950"/>
        </p:xfrm>
        <a:graphic>
          <a:graphicData uri="http://schemas.openxmlformats.org/drawingml/2006/table">
            <a:tbl>
              <a:tblPr firstRow="1" bandRow="1">
                <a:tableStyleId>{5C22544A-7EE6-4342-B048-85BDC9FD1C3A}</a:tableStyleId>
              </a:tblPr>
              <a:tblGrid>
                <a:gridCol w="1231521">
                  <a:extLst>
                    <a:ext uri="{9D8B030D-6E8A-4147-A177-3AD203B41FA5}">
                      <a16:colId xmlns:a16="http://schemas.microsoft.com/office/drawing/2014/main" xmlns="" val="1910338434"/>
                    </a:ext>
                  </a:extLst>
                </a:gridCol>
                <a:gridCol w="1343213">
                  <a:extLst>
                    <a:ext uri="{9D8B030D-6E8A-4147-A177-3AD203B41FA5}">
                      <a16:colId xmlns:a16="http://schemas.microsoft.com/office/drawing/2014/main" xmlns="" val="530421691"/>
                    </a:ext>
                  </a:extLst>
                </a:gridCol>
                <a:gridCol w="5967945">
                  <a:extLst>
                    <a:ext uri="{9D8B030D-6E8A-4147-A177-3AD203B41FA5}">
                      <a16:colId xmlns:a16="http://schemas.microsoft.com/office/drawing/2014/main" xmlns="" val="2087537508"/>
                    </a:ext>
                  </a:extLst>
                </a:gridCol>
                <a:gridCol w="765121">
                  <a:extLst>
                    <a:ext uri="{9D8B030D-6E8A-4147-A177-3AD203B41FA5}">
                      <a16:colId xmlns:a16="http://schemas.microsoft.com/office/drawing/2014/main" xmlns="" val="2191288978"/>
                    </a:ext>
                  </a:extLst>
                </a:gridCol>
                <a:gridCol w="1989316">
                  <a:extLst>
                    <a:ext uri="{9D8B030D-6E8A-4147-A177-3AD203B41FA5}">
                      <a16:colId xmlns:a16="http://schemas.microsoft.com/office/drawing/2014/main" xmlns="" val="4245339345"/>
                    </a:ext>
                  </a:extLst>
                </a:gridCol>
              </a:tblGrid>
              <a:tr h="370840">
                <a:tc>
                  <a:txBody>
                    <a:bodyPr/>
                    <a:lstStyle/>
                    <a:p>
                      <a:pPr algn="ctr">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一级指标</a:t>
                      </a:r>
                      <a:endParaRPr lang="zh-CN" sz="18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zh-CN" sz="2000" b="1" kern="0">
                          <a:solidFill>
                            <a:schemeClr val="bg1"/>
                          </a:solidFill>
                          <a:effectLst/>
                          <a:latin typeface="仿宋" panose="02010609060101010101" pitchFamily="49" charset="-122"/>
                          <a:ea typeface="仿宋" panose="02010609060101010101" pitchFamily="49" charset="-122"/>
                          <a:cs typeface="宋体" panose="02010600030101010101" pitchFamily="2" charset="-122"/>
                        </a:rPr>
                        <a:t>二级指标</a:t>
                      </a:r>
                      <a:endParaRPr lang="zh-CN" sz="1800" kern="10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考察要点</a:t>
                      </a:r>
                      <a:endParaRPr lang="zh-CN" sz="18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权重</a:t>
                      </a:r>
                      <a:endParaRPr lang="zh-CN" sz="18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spcAft>
                          <a:spcPts val="0"/>
                        </a:spcAft>
                      </a:pPr>
                      <a:r>
                        <a:rPr lang="zh-CN" altLang="en-US" sz="1800" kern="100" dirty="0">
                          <a:solidFill>
                            <a:schemeClr val="bg1"/>
                          </a:solidFill>
                          <a:effectLst/>
                          <a:latin typeface="仿宋" panose="02010609060101010101" pitchFamily="49" charset="-122"/>
                          <a:ea typeface="仿宋" panose="02010609060101010101" pitchFamily="49" charset="-122"/>
                        </a:rPr>
                        <a:t>所需材料</a:t>
                      </a:r>
                      <a:endParaRPr lang="zh-CN" sz="18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224396615"/>
                  </a:ext>
                </a:extLst>
              </a:tr>
              <a:tr h="370840">
                <a:tc>
                  <a:txBody>
                    <a:bodyPr/>
                    <a:lstStyle/>
                    <a:p>
                      <a:pPr algn="ctr">
                        <a:lnSpc>
                          <a:spcPct val="150000"/>
                        </a:lnSpc>
                        <a:spcAft>
                          <a:spcPts val="0"/>
                        </a:spcAft>
                      </a:pP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获得奖励（</a:t>
                      </a: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10</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分）</a:t>
                      </a:r>
                      <a:endParaRPr lang="zh-CN" sz="16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11.</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获得奖励</a:t>
                      </a:r>
                      <a:endParaRPr lang="zh-CN" sz="16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21.</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企业获得的国家级和省级知识产权工作奖励。纳入评价范围的包括企业近五年获得的国家级知识产权奖励和近三年获得的省级知识产权奖励。国家级知识产权奖励包括中国专利奖、中国商标金奖、世界知识产权组织版权金奖（中国）和国家技术发明奖；省级知识产权奖励是指省级政府设立的知识产权奖励，不含省级政府下属部门或单位颁发的奖项。</a:t>
                      </a:r>
                      <a:endParaRPr lang="zh-CN" sz="16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10</a:t>
                      </a:r>
                      <a:endParaRPr lang="zh-CN" sz="16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600" kern="100" dirty="0">
                          <a:effectLst/>
                          <a:latin typeface="仿宋" panose="02010609060101010101" pitchFamily="49" charset="-122"/>
                          <a:ea typeface="仿宋" panose="02010609060101010101" pitchFamily="49" charset="-122"/>
                        </a:rPr>
                        <a:t>奖励证书、项目立项合同等；</a:t>
                      </a:r>
                      <a:endParaRPr lang="zh-CN" sz="16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340552303"/>
                  </a:ext>
                </a:extLst>
              </a:tr>
              <a:tr h="370840">
                <a:tc>
                  <a:txBody>
                    <a:bodyPr/>
                    <a:lstStyle/>
                    <a:p>
                      <a:pPr marL="0" algn="ctr" defTabSz="914400" rtl="0" eaLnBrk="1" latinLnBrk="0" hangingPunct="1">
                        <a:lnSpc>
                          <a:spcPct val="150000"/>
                        </a:lnSpc>
                        <a:spcAft>
                          <a:spcPts val="0"/>
                        </a:spcAft>
                      </a:pPr>
                      <a:r>
                        <a:rPr lang="zh-CN" altLang="en-US" sz="1800" b="1" kern="0" dirty="0">
                          <a:solidFill>
                            <a:srgbClr val="000000"/>
                          </a:solidFill>
                          <a:effectLst/>
                          <a:latin typeface="仿宋" panose="02010609060101010101" pitchFamily="49" charset="-122"/>
                          <a:ea typeface="仿宋" panose="02010609060101010101" pitchFamily="49" charset="-122"/>
                        </a:rPr>
                        <a:t>加分项</a:t>
                      </a:r>
                    </a:p>
                  </a:txBody>
                  <a:tcPr marL="68580" marR="68580" marT="0" marB="0" anchor="ctr"/>
                </a:tc>
                <a:tc>
                  <a:txBody>
                    <a:bodyPr/>
                    <a:lstStyle/>
                    <a:p>
                      <a:pPr algn="ctr">
                        <a:lnSpc>
                          <a:spcPct val="150000"/>
                        </a:lnSpc>
                        <a:spcAft>
                          <a:spcPts val="0"/>
                        </a:spcAft>
                      </a:pPr>
                      <a:endParaRPr lang="zh-CN" sz="16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en-US" altLang="zh-CN" sz="1800" kern="0" dirty="0">
                          <a:solidFill>
                            <a:srgbClr val="000000"/>
                          </a:solidFill>
                          <a:effectLst/>
                          <a:latin typeface="仿宋" panose="02010609060101010101" pitchFamily="49" charset="-122"/>
                          <a:ea typeface="仿宋" panose="02010609060101010101" pitchFamily="49" charset="-122"/>
                        </a:rPr>
                        <a:t>22.</a:t>
                      </a:r>
                      <a:r>
                        <a:rPr lang="zh-CN" altLang="en-US" sz="1800" kern="0" dirty="0">
                          <a:solidFill>
                            <a:srgbClr val="000000"/>
                          </a:solidFill>
                          <a:effectLst/>
                          <a:latin typeface="仿宋" panose="02010609060101010101" pitchFamily="49" charset="-122"/>
                          <a:ea typeface="仿宋" panose="02010609060101010101" pitchFamily="49" charset="-122"/>
                        </a:rPr>
                        <a:t>持有有效的知识产权管理体系证书或高新技术企业证书，加</a:t>
                      </a:r>
                      <a:r>
                        <a:rPr lang="en-US" altLang="zh-CN" sz="1800" kern="0" dirty="0">
                          <a:solidFill>
                            <a:srgbClr val="000000"/>
                          </a:solidFill>
                          <a:effectLst/>
                          <a:latin typeface="仿宋" panose="02010609060101010101" pitchFamily="49" charset="-122"/>
                          <a:ea typeface="仿宋" panose="02010609060101010101" pitchFamily="49" charset="-122"/>
                        </a:rPr>
                        <a:t>10</a:t>
                      </a:r>
                      <a:r>
                        <a:rPr lang="zh-CN" altLang="en-US" sz="1800" kern="0" dirty="0">
                          <a:solidFill>
                            <a:srgbClr val="000000"/>
                          </a:solidFill>
                          <a:effectLst/>
                          <a:latin typeface="仿宋" panose="02010609060101010101" pitchFamily="49" charset="-122"/>
                          <a:ea typeface="仿宋" panose="02010609060101010101" pitchFamily="49" charset="-122"/>
                        </a:rPr>
                        <a:t>分；</a:t>
                      </a:r>
                      <a:endParaRPr lang="en-US" altLang="zh-CN" sz="1800" kern="0" dirty="0">
                        <a:solidFill>
                          <a:srgbClr val="000000"/>
                        </a:solidFill>
                        <a:effectLst/>
                        <a:latin typeface="仿宋" panose="02010609060101010101" pitchFamily="49" charset="-122"/>
                        <a:ea typeface="仿宋" panose="02010609060101010101" pitchFamily="49" charset="-122"/>
                      </a:endParaRPr>
                    </a:p>
                    <a:p>
                      <a:pPr algn="l">
                        <a:lnSpc>
                          <a:spcPct val="150000"/>
                        </a:lnSpc>
                        <a:spcAft>
                          <a:spcPts val="0"/>
                        </a:spcAft>
                      </a:pPr>
                      <a:r>
                        <a:rPr lang="en-US" altLang="zh-CN" sz="1800" kern="0" dirty="0">
                          <a:solidFill>
                            <a:srgbClr val="000000"/>
                          </a:solidFill>
                          <a:effectLst/>
                          <a:latin typeface="仿宋" panose="02010609060101010101" pitchFamily="49" charset="-122"/>
                          <a:ea typeface="仿宋" panose="02010609060101010101" pitchFamily="49" charset="-122"/>
                        </a:rPr>
                        <a:t>23.</a:t>
                      </a:r>
                      <a:r>
                        <a:rPr lang="zh-CN" altLang="en-US" sz="1800" kern="0" dirty="0">
                          <a:solidFill>
                            <a:srgbClr val="000000"/>
                          </a:solidFill>
                          <a:effectLst/>
                          <a:latin typeface="仿宋" panose="02010609060101010101" pitchFamily="49" charset="-122"/>
                          <a:ea typeface="仿宋" panose="02010609060101010101" pitchFamily="49" charset="-122"/>
                        </a:rPr>
                        <a:t>近三年中任一年度发明专利授权量</a:t>
                      </a:r>
                      <a:r>
                        <a:rPr lang="en-US" altLang="zh-CN" sz="1800" kern="0" dirty="0">
                          <a:solidFill>
                            <a:srgbClr val="000000"/>
                          </a:solidFill>
                          <a:effectLst/>
                          <a:latin typeface="仿宋" panose="02010609060101010101" pitchFamily="49" charset="-122"/>
                          <a:ea typeface="仿宋" panose="02010609060101010101" pitchFamily="49" charset="-122"/>
                        </a:rPr>
                        <a:t>10</a:t>
                      </a:r>
                      <a:r>
                        <a:rPr lang="zh-CN" altLang="en-US" sz="1800" kern="0" dirty="0">
                          <a:solidFill>
                            <a:srgbClr val="000000"/>
                          </a:solidFill>
                          <a:effectLst/>
                          <a:latin typeface="仿宋" panose="02010609060101010101" pitchFamily="49" charset="-122"/>
                          <a:ea typeface="仿宋" panose="02010609060101010101" pitchFamily="49" charset="-122"/>
                        </a:rPr>
                        <a:t>件以上，或发明专利申请量增长率</a:t>
                      </a:r>
                      <a:r>
                        <a:rPr lang="en-US" altLang="zh-CN" sz="1800" kern="0" dirty="0">
                          <a:solidFill>
                            <a:srgbClr val="000000"/>
                          </a:solidFill>
                          <a:effectLst/>
                          <a:latin typeface="仿宋" panose="02010609060101010101" pitchFamily="49" charset="-122"/>
                          <a:ea typeface="仿宋" panose="02010609060101010101" pitchFamily="49" charset="-122"/>
                        </a:rPr>
                        <a:t>10%</a:t>
                      </a:r>
                      <a:r>
                        <a:rPr lang="zh-CN" altLang="en-US" sz="1800" kern="0" dirty="0">
                          <a:solidFill>
                            <a:srgbClr val="000000"/>
                          </a:solidFill>
                          <a:effectLst/>
                          <a:latin typeface="仿宋" panose="02010609060101010101" pitchFamily="49" charset="-122"/>
                          <a:ea typeface="仿宋" panose="02010609060101010101" pitchFamily="49" charset="-122"/>
                        </a:rPr>
                        <a:t>以上，或海外专利布局</a:t>
                      </a:r>
                      <a:r>
                        <a:rPr lang="en-US" altLang="zh-CN" sz="1800" kern="0" dirty="0">
                          <a:solidFill>
                            <a:srgbClr val="000000"/>
                          </a:solidFill>
                          <a:effectLst/>
                          <a:latin typeface="仿宋" panose="02010609060101010101" pitchFamily="49" charset="-122"/>
                          <a:ea typeface="仿宋" panose="02010609060101010101" pitchFamily="49" charset="-122"/>
                        </a:rPr>
                        <a:t>3</a:t>
                      </a:r>
                      <a:r>
                        <a:rPr lang="zh-CN" altLang="en-US" sz="1800" kern="0" dirty="0">
                          <a:solidFill>
                            <a:srgbClr val="000000"/>
                          </a:solidFill>
                          <a:effectLst/>
                          <a:latin typeface="仿宋" panose="02010609060101010101" pitchFamily="49" charset="-122"/>
                          <a:ea typeface="仿宋" panose="02010609060101010101" pitchFamily="49" charset="-122"/>
                        </a:rPr>
                        <a:t>件以上，加</a:t>
                      </a:r>
                      <a:r>
                        <a:rPr lang="en-US" altLang="zh-CN" sz="1800" kern="0" dirty="0">
                          <a:solidFill>
                            <a:srgbClr val="000000"/>
                          </a:solidFill>
                          <a:effectLst/>
                          <a:latin typeface="仿宋" panose="02010609060101010101" pitchFamily="49" charset="-122"/>
                          <a:ea typeface="仿宋" panose="02010609060101010101" pitchFamily="49" charset="-122"/>
                        </a:rPr>
                        <a:t>15</a:t>
                      </a:r>
                      <a:r>
                        <a:rPr lang="zh-CN" altLang="en-US" sz="1800" kern="0" dirty="0">
                          <a:solidFill>
                            <a:srgbClr val="000000"/>
                          </a:solidFill>
                          <a:effectLst/>
                          <a:latin typeface="仿宋" panose="02010609060101010101" pitchFamily="49" charset="-122"/>
                          <a:ea typeface="仿宋" panose="02010609060101010101" pitchFamily="49" charset="-122"/>
                        </a:rPr>
                        <a:t>分；</a:t>
                      </a:r>
                    </a:p>
                  </a:txBody>
                  <a:tcPr marL="68580" marR="68580" marT="0" marB="0" anchor="ctr"/>
                </a:tc>
                <a:tc>
                  <a:txBody>
                    <a:bodyPr/>
                    <a:lstStyle/>
                    <a:p>
                      <a:pPr algn="ctr">
                        <a:lnSpc>
                          <a:spcPct val="150000"/>
                        </a:lnSpc>
                        <a:spcAft>
                          <a:spcPts val="0"/>
                        </a:spcAft>
                      </a:pPr>
                      <a:endParaRPr lang="zh-CN" sz="16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600" kern="100" dirty="0">
                          <a:effectLst/>
                          <a:latin typeface="仿宋" panose="02010609060101010101" pitchFamily="49" charset="-122"/>
                          <a:ea typeface="仿宋" panose="02010609060101010101" pitchFamily="49" charset="-122"/>
                        </a:rPr>
                        <a:t>管理体系证书及维持有效证明；</a:t>
                      </a:r>
                      <a:endParaRPr lang="en-US" altLang="zh-CN" sz="1600" kern="100" dirty="0">
                        <a:effectLst/>
                        <a:latin typeface="仿宋" panose="02010609060101010101" pitchFamily="49" charset="-122"/>
                        <a:ea typeface="仿宋" panose="02010609060101010101" pitchFamily="49" charset="-122"/>
                      </a:endParaRPr>
                    </a:p>
                    <a:p>
                      <a:pPr algn="l">
                        <a:lnSpc>
                          <a:spcPct val="150000"/>
                        </a:lnSpc>
                        <a:spcAft>
                          <a:spcPts val="0"/>
                        </a:spcAft>
                      </a:pPr>
                      <a:r>
                        <a:rPr lang="zh-CN" altLang="en-US" sz="1600" kern="100" dirty="0">
                          <a:effectLst/>
                          <a:latin typeface="仿宋" panose="02010609060101010101" pitchFamily="49" charset="-122"/>
                          <a:ea typeface="仿宋" panose="02010609060101010101" pitchFamily="49" charset="-122"/>
                        </a:rPr>
                        <a:t>高新技术企业证书；</a:t>
                      </a:r>
                      <a:endParaRPr lang="en-US" altLang="zh-CN" sz="1600" kern="100" dirty="0">
                        <a:effectLst/>
                        <a:latin typeface="仿宋" panose="02010609060101010101" pitchFamily="49" charset="-122"/>
                        <a:ea typeface="仿宋" panose="02010609060101010101" pitchFamily="49" charset="-122"/>
                      </a:endParaRPr>
                    </a:p>
                    <a:p>
                      <a:pPr algn="l">
                        <a:lnSpc>
                          <a:spcPct val="150000"/>
                        </a:lnSpc>
                        <a:spcAft>
                          <a:spcPts val="0"/>
                        </a:spcAft>
                      </a:pPr>
                      <a:r>
                        <a:rPr lang="zh-CN" altLang="en-US" sz="1600" kern="100" dirty="0">
                          <a:effectLst/>
                          <a:latin typeface="仿宋" panose="02010609060101010101" pitchFamily="49" charset="-122"/>
                          <a:ea typeface="仿宋" panose="02010609060101010101" pitchFamily="49" charset="-122"/>
                        </a:rPr>
                        <a:t>发明专利证书、受理书、</a:t>
                      </a:r>
                      <a:r>
                        <a:rPr lang="en-US" altLang="zh-CN" sz="1600" kern="100" dirty="0">
                          <a:effectLst/>
                          <a:latin typeface="仿宋" panose="02010609060101010101" pitchFamily="49" charset="-122"/>
                          <a:ea typeface="仿宋" panose="02010609060101010101" pitchFamily="49" charset="-122"/>
                        </a:rPr>
                        <a:t>PCT</a:t>
                      </a:r>
                      <a:r>
                        <a:rPr lang="zh-CN" altLang="en-US" sz="1600" kern="100" dirty="0">
                          <a:effectLst/>
                          <a:latin typeface="仿宋" panose="02010609060101010101" pitchFamily="49" charset="-122"/>
                          <a:ea typeface="仿宋" panose="02010609060101010101" pitchFamily="49" charset="-122"/>
                        </a:rPr>
                        <a:t>申请文件等；</a:t>
                      </a:r>
                      <a:endParaRPr lang="zh-CN" sz="16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426612328"/>
                  </a:ext>
                </a:extLst>
              </a:tr>
            </a:tbl>
          </a:graphicData>
        </a:graphic>
      </p:graphicFrame>
      <p:sp>
        <p:nvSpPr>
          <p:cNvPr id="5" name="标题 1">
            <a:extLst>
              <a:ext uri="{FF2B5EF4-FFF2-40B4-BE49-F238E27FC236}">
                <a16:creationId xmlns:a16="http://schemas.microsoft.com/office/drawing/2014/main" xmlns="" id="{B52C56AA-4B72-4E74-92ED-52F3157650A4}"/>
              </a:ext>
            </a:extLst>
          </p:cNvPr>
          <p:cNvSpPr txBox="1">
            <a:spLocks/>
          </p:cNvSpPr>
          <p:nvPr/>
        </p:nvSpPr>
        <p:spPr>
          <a:xfrm>
            <a:off x="314092" y="3539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kern="100">
                <a:latin typeface="+mj-ea"/>
                <a:cs typeface="Times New Roman" panose="02020603050405020304" pitchFamily="18" charset="0"/>
              </a:rPr>
              <a:t>国家知识产权优势企业</a:t>
            </a:r>
            <a:r>
              <a:rPr lang="en-US" altLang="zh-CN" sz="3200" b="1" kern="100">
                <a:latin typeface="+mj-ea"/>
                <a:cs typeface="Times New Roman" panose="02020603050405020304" pitchFamily="18" charset="0"/>
              </a:rPr>
              <a:t>  </a:t>
            </a:r>
            <a:r>
              <a:rPr lang="zh-CN" altLang="en-US" sz="3200" b="1" kern="100">
                <a:latin typeface="+mj-ea"/>
                <a:cs typeface="Times New Roman" panose="02020603050405020304" pitchFamily="18" charset="0"/>
              </a:rPr>
              <a:t>评价指标体系（</a:t>
            </a:r>
            <a:r>
              <a:rPr lang="en-US" altLang="zh-CN" sz="3200" b="1" kern="100">
                <a:latin typeface="+mj-ea"/>
                <a:cs typeface="Times New Roman" panose="02020603050405020304" pitchFamily="18" charset="0"/>
              </a:rPr>
              <a:t>A</a:t>
            </a:r>
            <a:r>
              <a:rPr lang="zh-CN" altLang="en-US" sz="3200" b="1" kern="100">
                <a:latin typeface="+mj-ea"/>
                <a:cs typeface="Times New Roman" panose="02020603050405020304" pitchFamily="18" charset="0"/>
              </a:rPr>
              <a:t>表）</a:t>
            </a:r>
            <a:endParaRPr lang="zh-CN" altLang="en-US" sz="11500" b="1" dirty="0">
              <a:latin typeface="+mj-ea"/>
            </a:endParaRPr>
          </a:p>
        </p:txBody>
      </p:sp>
    </p:spTree>
    <p:extLst>
      <p:ext uri="{BB962C8B-B14F-4D97-AF65-F5344CB8AC3E}">
        <p14:creationId xmlns:p14="http://schemas.microsoft.com/office/powerpoint/2010/main" xmlns="" val="2561861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B6A3EA6-BBDF-4047-89AD-E9FD0E9888A6}"/>
              </a:ext>
            </a:extLst>
          </p:cNvPr>
          <p:cNvSpPr>
            <a:spLocks noGrp="1"/>
          </p:cNvSpPr>
          <p:nvPr>
            <p:ph type="title" idx="4294967295"/>
          </p:nvPr>
        </p:nvSpPr>
        <p:spPr>
          <a:xfrm>
            <a:off x="838200" y="365125"/>
            <a:ext cx="10515600" cy="1022349"/>
          </a:xfrm>
        </p:spPr>
        <p:txBody>
          <a:bodyPr>
            <a:normAutofit/>
          </a:bodyPr>
          <a:lstStyle/>
          <a:p>
            <a:r>
              <a:rPr lang="zh-CN" altLang="en-US" sz="3200" b="1" dirty="0"/>
              <a:t>国家知识产权示范企业</a:t>
            </a:r>
            <a:r>
              <a:rPr lang="en-US" altLang="zh-CN" sz="3200" b="1" dirty="0"/>
              <a:t>     </a:t>
            </a:r>
            <a:r>
              <a:rPr lang="zh-CN" altLang="en-US" sz="3200" b="1" dirty="0"/>
              <a:t>评价指标体系</a:t>
            </a:r>
          </a:p>
        </p:txBody>
      </p:sp>
      <p:graphicFrame>
        <p:nvGraphicFramePr>
          <p:cNvPr id="4" name="图示 3">
            <a:extLst>
              <a:ext uri="{FF2B5EF4-FFF2-40B4-BE49-F238E27FC236}">
                <a16:creationId xmlns:a16="http://schemas.microsoft.com/office/drawing/2014/main" xmlns="" id="{2C03C4E1-4F6C-4542-9E8D-3BD18B1EC00E}"/>
              </a:ext>
            </a:extLst>
          </p:cNvPr>
          <p:cNvGraphicFramePr/>
          <p:nvPr>
            <p:extLst>
              <p:ext uri="{D42A27DB-BD31-4B8C-83A1-F6EECF244321}">
                <p14:modId xmlns:p14="http://schemas.microsoft.com/office/powerpoint/2010/main" xmlns="" val="245174083"/>
              </p:ext>
            </p:extLst>
          </p:nvPr>
        </p:nvGraphicFramePr>
        <p:xfrm>
          <a:off x="2075769" y="2731777"/>
          <a:ext cx="8040462" cy="3761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a:extLst>
              <a:ext uri="{FF2B5EF4-FFF2-40B4-BE49-F238E27FC236}">
                <a16:creationId xmlns:a16="http://schemas.microsoft.com/office/drawing/2014/main" xmlns="" id="{9337A001-068B-49D8-9413-41235759FCE0}"/>
              </a:ext>
            </a:extLst>
          </p:cNvPr>
          <p:cNvSpPr/>
          <p:nvPr/>
        </p:nvSpPr>
        <p:spPr>
          <a:xfrm>
            <a:off x="492512" y="1191269"/>
            <a:ext cx="11206976" cy="1296637"/>
          </a:xfrm>
          <a:prstGeom prst="rect">
            <a:avLst/>
          </a:prstGeom>
        </p:spPr>
        <p:txBody>
          <a:bodyPr wrap="square">
            <a:spAutoFit/>
          </a:bodyPr>
          <a:lstStyle/>
          <a:p>
            <a:pPr latinLnBrk="1">
              <a:lnSpc>
                <a:spcPct val="150000"/>
              </a:lnSpc>
            </a:pPr>
            <a:r>
              <a:rPr lang="en-US" altLang="zh-CN" dirty="0"/>
              <a:t>1. </a:t>
            </a:r>
            <a:r>
              <a:rPr lang="zh-CN" altLang="en-US" dirty="0"/>
              <a:t>国家知识产权优势企业培育期满（</a:t>
            </a:r>
            <a:r>
              <a:rPr lang="en-US" altLang="zh-CN" dirty="0"/>
              <a:t>3</a:t>
            </a:r>
            <a:r>
              <a:rPr lang="zh-CN" altLang="en-US" dirty="0"/>
              <a:t>年），为国内骨干企业，对产业发展具有较强影响力；</a:t>
            </a:r>
          </a:p>
          <a:p>
            <a:pPr latinLnBrk="1">
              <a:lnSpc>
                <a:spcPct val="150000"/>
              </a:lnSpc>
            </a:pPr>
            <a:r>
              <a:rPr lang="en-US" altLang="zh-CN" dirty="0"/>
              <a:t>2.《</a:t>
            </a:r>
            <a:r>
              <a:rPr lang="zh-CN" altLang="en-US" dirty="0"/>
              <a:t>国家知识产权示范企业知识产权评价指标体系</a:t>
            </a:r>
            <a:r>
              <a:rPr lang="en-US" altLang="zh-CN" dirty="0"/>
              <a:t>》A</a:t>
            </a:r>
            <a:r>
              <a:rPr lang="zh-CN" altLang="en-US" dirty="0"/>
              <a:t>表评分达</a:t>
            </a:r>
            <a:r>
              <a:rPr lang="en-US" altLang="zh-CN" dirty="0"/>
              <a:t>75</a:t>
            </a:r>
            <a:r>
              <a:rPr lang="zh-CN" altLang="en-US" dirty="0"/>
              <a:t>分以上，并且</a:t>
            </a:r>
            <a:r>
              <a:rPr lang="en-US" altLang="zh-CN" dirty="0"/>
              <a:t>B</a:t>
            </a:r>
            <a:r>
              <a:rPr lang="zh-CN" altLang="en-US" dirty="0"/>
              <a:t>表评分达</a:t>
            </a:r>
            <a:r>
              <a:rPr lang="en-US" altLang="zh-CN" dirty="0"/>
              <a:t>80</a:t>
            </a:r>
            <a:r>
              <a:rPr lang="zh-CN" altLang="en-US" dirty="0"/>
              <a:t>分以上的企业。</a:t>
            </a:r>
          </a:p>
          <a:p>
            <a:pPr latinLnBrk="1">
              <a:lnSpc>
                <a:spcPct val="150000"/>
              </a:lnSpc>
            </a:pPr>
            <a:r>
              <a:rPr lang="zh-CN" altLang="en-US" dirty="0"/>
              <a:t>对于</a:t>
            </a:r>
            <a:r>
              <a:rPr lang="zh-CN" altLang="en-US" dirty="0">
                <a:solidFill>
                  <a:srgbClr val="FF0000"/>
                </a:solidFill>
              </a:rPr>
              <a:t>上一年度工作考核为优秀</a:t>
            </a:r>
            <a:r>
              <a:rPr lang="zh-CN" altLang="en-US" dirty="0"/>
              <a:t>的优势企业，可在培育期内被推荐为示范企业。</a:t>
            </a:r>
          </a:p>
        </p:txBody>
      </p:sp>
    </p:spTree>
    <p:extLst>
      <p:ext uri="{BB962C8B-B14F-4D97-AF65-F5344CB8AC3E}">
        <p14:creationId xmlns:p14="http://schemas.microsoft.com/office/powerpoint/2010/main" xmlns="" val="227439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xmlns="" id="{A99942F9-34BA-4F0B-9EA5-9F1FB3886204}"/>
              </a:ext>
            </a:extLst>
          </p:cNvPr>
          <p:cNvGraphicFramePr>
            <a:graphicFrameLocks noGrp="1"/>
          </p:cNvGraphicFramePr>
          <p:nvPr>
            <p:extLst>
              <p:ext uri="{D42A27DB-BD31-4B8C-83A1-F6EECF244321}">
                <p14:modId xmlns:p14="http://schemas.microsoft.com/office/powerpoint/2010/main" xmlns="" val="2964147777"/>
              </p:ext>
            </p:extLst>
          </p:nvPr>
        </p:nvGraphicFramePr>
        <p:xfrm>
          <a:off x="398235" y="1443718"/>
          <a:ext cx="11395529" cy="4821210"/>
        </p:xfrm>
        <a:graphic>
          <a:graphicData uri="http://schemas.openxmlformats.org/drawingml/2006/table">
            <a:tbl>
              <a:tblPr firstRow="1" bandRow="1">
                <a:tableStyleId>{5C22544A-7EE6-4342-B048-85BDC9FD1C3A}</a:tableStyleId>
              </a:tblPr>
              <a:tblGrid>
                <a:gridCol w="1446894">
                  <a:extLst>
                    <a:ext uri="{9D8B030D-6E8A-4147-A177-3AD203B41FA5}">
                      <a16:colId xmlns:a16="http://schemas.microsoft.com/office/drawing/2014/main" xmlns="" val="922112790"/>
                    </a:ext>
                  </a:extLst>
                </a:gridCol>
                <a:gridCol w="1877785">
                  <a:extLst>
                    <a:ext uri="{9D8B030D-6E8A-4147-A177-3AD203B41FA5}">
                      <a16:colId xmlns:a16="http://schemas.microsoft.com/office/drawing/2014/main" xmlns="" val="715424586"/>
                    </a:ext>
                  </a:extLst>
                </a:gridCol>
                <a:gridCol w="4784272">
                  <a:extLst>
                    <a:ext uri="{9D8B030D-6E8A-4147-A177-3AD203B41FA5}">
                      <a16:colId xmlns:a16="http://schemas.microsoft.com/office/drawing/2014/main" xmlns="" val="1421962272"/>
                    </a:ext>
                  </a:extLst>
                </a:gridCol>
                <a:gridCol w="881743">
                  <a:extLst>
                    <a:ext uri="{9D8B030D-6E8A-4147-A177-3AD203B41FA5}">
                      <a16:colId xmlns:a16="http://schemas.microsoft.com/office/drawing/2014/main" xmlns="" val="3030731852"/>
                    </a:ext>
                  </a:extLst>
                </a:gridCol>
                <a:gridCol w="2404835">
                  <a:extLst>
                    <a:ext uri="{9D8B030D-6E8A-4147-A177-3AD203B41FA5}">
                      <a16:colId xmlns:a16="http://schemas.microsoft.com/office/drawing/2014/main" xmlns="" val="3876952745"/>
                    </a:ext>
                  </a:extLst>
                </a:gridCol>
              </a:tblGrid>
              <a:tr h="575685">
                <a:tc>
                  <a:txBody>
                    <a:bodyPr/>
                    <a:lstStyle/>
                    <a:p>
                      <a:pPr algn="ctr">
                        <a:spcAft>
                          <a:spcPts val="0"/>
                        </a:spcAft>
                      </a:pPr>
                      <a:r>
                        <a:rPr lang="zh-CN" sz="2000" b="1" kern="0" dirty="0">
                          <a:solidFill>
                            <a:schemeClr val="bg1"/>
                          </a:solidFill>
                          <a:effectLst/>
                          <a:latin typeface="+mn-ea"/>
                          <a:ea typeface="+mn-ea"/>
                          <a:cs typeface="宋体" panose="02010600030101010101" pitchFamily="2" charset="-122"/>
                        </a:rPr>
                        <a:t>一级指标</a:t>
                      </a:r>
                      <a:endParaRPr lang="zh-CN" sz="1800" kern="100" dirty="0">
                        <a:solidFill>
                          <a:schemeClr val="bg1"/>
                        </a:solidFill>
                        <a:effectLst/>
                        <a:latin typeface="+mn-ea"/>
                        <a:ea typeface="+mn-ea"/>
                      </a:endParaRPr>
                    </a:p>
                  </a:txBody>
                  <a:tcPr marL="68580" marR="68580" marT="0" marB="0" anchor="ctr"/>
                </a:tc>
                <a:tc>
                  <a:txBody>
                    <a:bodyPr/>
                    <a:lstStyle/>
                    <a:p>
                      <a:pPr algn="ctr">
                        <a:spcAft>
                          <a:spcPts val="0"/>
                        </a:spcAft>
                      </a:pPr>
                      <a:r>
                        <a:rPr lang="zh-CN" sz="2000" b="1" kern="0" dirty="0">
                          <a:solidFill>
                            <a:schemeClr val="bg1"/>
                          </a:solidFill>
                          <a:effectLst/>
                          <a:latin typeface="+mn-ea"/>
                          <a:ea typeface="+mn-ea"/>
                          <a:cs typeface="宋体" panose="02010600030101010101" pitchFamily="2" charset="-122"/>
                        </a:rPr>
                        <a:t>二级指标</a:t>
                      </a:r>
                      <a:endParaRPr lang="zh-CN" sz="1800" kern="100" dirty="0">
                        <a:solidFill>
                          <a:schemeClr val="bg1"/>
                        </a:solidFill>
                        <a:effectLst/>
                        <a:latin typeface="+mn-ea"/>
                        <a:ea typeface="+mn-ea"/>
                      </a:endParaRPr>
                    </a:p>
                  </a:txBody>
                  <a:tcPr marL="68580" marR="68580" marT="0" marB="0" anchor="ctr"/>
                </a:tc>
                <a:tc>
                  <a:txBody>
                    <a:bodyPr/>
                    <a:lstStyle/>
                    <a:p>
                      <a:pPr algn="ctr">
                        <a:spcAft>
                          <a:spcPts val="0"/>
                        </a:spcAft>
                      </a:pPr>
                      <a:r>
                        <a:rPr lang="zh-CN" sz="2000" b="1" kern="0">
                          <a:solidFill>
                            <a:schemeClr val="bg1"/>
                          </a:solidFill>
                          <a:effectLst/>
                          <a:latin typeface="+mn-ea"/>
                          <a:ea typeface="+mn-ea"/>
                          <a:cs typeface="宋体" panose="02010600030101010101" pitchFamily="2" charset="-122"/>
                        </a:rPr>
                        <a:t>考察要点</a:t>
                      </a:r>
                      <a:endParaRPr lang="zh-CN" sz="1800" kern="100">
                        <a:solidFill>
                          <a:schemeClr val="bg1"/>
                        </a:solidFill>
                        <a:effectLst/>
                        <a:latin typeface="+mn-ea"/>
                        <a:ea typeface="+mn-ea"/>
                      </a:endParaRPr>
                    </a:p>
                  </a:txBody>
                  <a:tcPr marL="68580" marR="68580" marT="0" marB="0" anchor="ctr"/>
                </a:tc>
                <a:tc>
                  <a:txBody>
                    <a:bodyPr/>
                    <a:lstStyle/>
                    <a:p>
                      <a:pPr algn="ctr">
                        <a:spcAft>
                          <a:spcPts val="0"/>
                        </a:spcAft>
                      </a:pPr>
                      <a:r>
                        <a:rPr lang="zh-CN" sz="2000" b="1" kern="0" dirty="0">
                          <a:solidFill>
                            <a:schemeClr val="bg1"/>
                          </a:solidFill>
                          <a:effectLst/>
                          <a:latin typeface="+mn-ea"/>
                          <a:ea typeface="+mn-ea"/>
                          <a:cs typeface="宋体" panose="02010600030101010101" pitchFamily="2" charset="-122"/>
                        </a:rPr>
                        <a:t>权重</a:t>
                      </a:r>
                      <a:endParaRPr lang="zh-CN" sz="1800" kern="100" dirty="0">
                        <a:solidFill>
                          <a:schemeClr val="bg1"/>
                        </a:solidFill>
                        <a:effectLst/>
                        <a:latin typeface="+mn-ea"/>
                        <a:ea typeface="+mn-ea"/>
                      </a:endParaRPr>
                    </a:p>
                  </a:txBody>
                  <a:tcPr marL="68580" marR="68580" marT="0" marB="0" anchor="ctr"/>
                </a:tc>
                <a:tc>
                  <a:txBody>
                    <a:bodyPr/>
                    <a:lstStyle/>
                    <a:p>
                      <a:pPr algn="ctr">
                        <a:spcAft>
                          <a:spcPts val="0"/>
                        </a:spcAft>
                      </a:pPr>
                      <a:r>
                        <a:rPr lang="zh-CN" altLang="en-US" sz="1800" kern="100" dirty="0">
                          <a:solidFill>
                            <a:schemeClr val="bg1"/>
                          </a:solidFill>
                          <a:effectLst/>
                          <a:latin typeface="+mn-ea"/>
                          <a:ea typeface="+mn-ea"/>
                        </a:rPr>
                        <a:t>所需材料</a:t>
                      </a:r>
                      <a:endParaRPr lang="zh-CN" sz="1800" kern="100" dirty="0">
                        <a:solidFill>
                          <a:schemeClr val="bg1"/>
                        </a:solidFill>
                        <a:effectLst/>
                        <a:latin typeface="+mn-ea"/>
                        <a:ea typeface="+mn-ea"/>
                      </a:endParaRPr>
                    </a:p>
                  </a:txBody>
                  <a:tcPr marL="68580" marR="68580" marT="0" marB="0" anchor="ctr"/>
                </a:tc>
                <a:extLst>
                  <a:ext uri="{0D108BD9-81ED-4DB2-BD59-A6C34878D82A}">
                    <a16:rowId xmlns:a16="http://schemas.microsoft.com/office/drawing/2014/main" xmlns="" val="1122537300"/>
                  </a:ext>
                </a:extLst>
              </a:tr>
              <a:tr h="575685">
                <a:tc rowSpan="3">
                  <a:txBody>
                    <a:bodyPr/>
                    <a:lstStyle/>
                    <a:p>
                      <a:pPr algn="ctr">
                        <a:spcAft>
                          <a:spcPts val="0"/>
                        </a:spcAft>
                      </a:pPr>
                      <a:r>
                        <a:rPr lang="zh-CN" sz="1800" b="1" kern="0" dirty="0">
                          <a:solidFill>
                            <a:srgbClr val="000000"/>
                          </a:solidFill>
                          <a:effectLst/>
                          <a:latin typeface="+mn-ea"/>
                          <a:ea typeface="+mn-ea"/>
                          <a:cs typeface="宋体" panose="02010600030101010101" pitchFamily="2" charset="-122"/>
                        </a:rPr>
                        <a:t>知识产权战略管理能力（</a:t>
                      </a:r>
                      <a:r>
                        <a:rPr lang="en-US" sz="1800" b="1" kern="0" dirty="0">
                          <a:solidFill>
                            <a:srgbClr val="000000"/>
                          </a:solidFill>
                          <a:effectLst/>
                          <a:latin typeface="+mn-ea"/>
                          <a:ea typeface="+mn-ea"/>
                          <a:cs typeface="宋体" panose="02010600030101010101" pitchFamily="2" charset="-122"/>
                        </a:rPr>
                        <a:t>15</a:t>
                      </a:r>
                      <a:r>
                        <a:rPr lang="zh-CN" sz="1800" b="1" kern="0" dirty="0">
                          <a:solidFill>
                            <a:srgbClr val="000000"/>
                          </a:solidFill>
                          <a:effectLst/>
                          <a:latin typeface="+mn-ea"/>
                          <a:ea typeface="+mn-ea"/>
                          <a:cs typeface="宋体" panose="02010600030101010101" pitchFamily="2" charset="-122"/>
                        </a:rPr>
                        <a:t>分）</a:t>
                      </a:r>
                      <a:endParaRPr lang="zh-CN" sz="1600" kern="100" dirty="0">
                        <a:effectLst/>
                        <a:latin typeface="+mn-ea"/>
                        <a:ea typeface="+mn-ea"/>
                      </a:endParaRPr>
                    </a:p>
                  </a:txBody>
                  <a:tcPr marL="68580" marR="68580" marT="0" marB="0" anchor="ctr"/>
                </a:tc>
                <a:tc rowSpan="2">
                  <a:txBody>
                    <a:bodyPr/>
                    <a:lstStyle/>
                    <a:p>
                      <a:pPr algn="ctr">
                        <a:spcAft>
                          <a:spcPts val="0"/>
                        </a:spcAft>
                      </a:pPr>
                      <a:r>
                        <a:rPr lang="en-US" sz="1800" b="1" kern="0" dirty="0">
                          <a:solidFill>
                            <a:srgbClr val="000000"/>
                          </a:solidFill>
                          <a:effectLst/>
                          <a:latin typeface="+mn-ea"/>
                          <a:ea typeface="+mn-ea"/>
                          <a:cs typeface="宋体" panose="02010600030101010101" pitchFamily="2" charset="-122"/>
                        </a:rPr>
                        <a:t>1.</a:t>
                      </a:r>
                      <a:r>
                        <a:rPr lang="zh-CN" sz="1800" b="1" kern="0" dirty="0">
                          <a:solidFill>
                            <a:srgbClr val="000000"/>
                          </a:solidFill>
                          <a:effectLst/>
                          <a:latin typeface="+mn-ea"/>
                          <a:ea typeface="+mn-ea"/>
                          <a:cs typeface="宋体" panose="02010600030101010101" pitchFamily="2" charset="-122"/>
                        </a:rPr>
                        <a:t>战略层面规划知识产权工作</a:t>
                      </a:r>
                      <a:endParaRPr lang="zh-CN" sz="1600" kern="100" dirty="0">
                        <a:effectLst/>
                        <a:latin typeface="+mn-ea"/>
                        <a:ea typeface="+mn-ea"/>
                      </a:endParaRPr>
                    </a:p>
                  </a:txBody>
                  <a:tcPr marL="68580" marR="68580" marT="0" marB="0" anchor="ctr"/>
                </a:tc>
                <a:tc>
                  <a:txBody>
                    <a:bodyPr/>
                    <a:lstStyle/>
                    <a:p>
                      <a:pPr algn="ctr">
                        <a:spcAft>
                          <a:spcPts val="0"/>
                        </a:spcAft>
                      </a:pPr>
                      <a:r>
                        <a:rPr lang="en-US" sz="1800" kern="0" dirty="0">
                          <a:solidFill>
                            <a:srgbClr val="000000"/>
                          </a:solidFill>
                          <a:effectLst/>
                          <a:latin typeface="+mn-ea"/>
                          <a:ea typeface="+mn-ea"/>
                          <a:cs typeface="宋体" panose="02010600030101010101" pitchFamily="2" charset="-122"/>
                        </a:rPr>
                        <a:t>1.</a:t>
                      </a:r>
                      <a:r>
                        <a:rPr lang="zh-CN" sz="1800" kern="0" dirty="0">
                          <a:solidFill>
                            <a:srgbClr val="000000"/>
                          </a:solidFill>
                          <a:effectLst/>
                          <a:latin typeface="+mn-ea"/>
                          <a:ea typeface="+mn-ea"/>
                          <a:cs typeface="宋体" panose="02010600030101010101" pitchFamily="2" charset="-122"/>
                        </a:rPr>
                        <a:t>建立与企业整体发展相匹配的知识产权战略规划。</a:t>
                      </a:r>
                      <a:endParaRPr lang="zh-CN" sz="1600" kern="100" dirty="0">
                        <a:effectLst/>
                        <a:latin typeface="+mn-ea"/>
                        <a:ea typeface="+mn-ea"/>
                      </a:endParaRPr>
                    </a:p>
                  </a:txBody>
                  <a:tcPr marL="68580" marR="68580" marT="0" marB="0" anchor="ctr"/>
                </a:tc>
                <a:tc>
                  <a:txBody>
                    <a:bodyPr/>
                    <a:lstStyle/>
                    <a:p>
                      <a:pPr algn="ctr">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spcAft>
                          <a:spcPts val="0"/>
                        </a:spcAft>
                      </a:pPr>
                      <a:r>
                        <a:rPr lang="zh-CN" altLang="en-US" sz="1600" kern="100" dirty="0">
                          <a:effectLst/>
                          <a:latin typeface="+mn-ea"/>
                          <a:ea typeface="+mn-ea"/>
                        </a:rPr>
                        <a:t>知识产权战略规划、方案等；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1262563764"/>
                  </a:ext>
                </a:extLst>
              </a:tr>
              <a:tr h="575685">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800" kern="0" dirty="0">
                          <a:solidFill>
                            <a:srgbClr val="000000"/>
                          </a:solidFill>
                          <a:effectLst/>
                          <a:latin typeface="+mn-ea"/>
                          <a:ea typeface="+mn-ea"/>
                          <a:cs typeface="宋体" panose="02010600030101010101" pitchFamily="2" charset="-122"/>
                        </a:rPr>
                        <a:t>2</a:t>
                      </a:r>
                      <a:r>
                        <a:rPr lang="zh-CN" sz="1800" kern="0" dirty="0">
                          <a:solidFill>
                            <a:srgbClr val="000000"/>
                          </a:solidFill>
                          <a:effectLst/>
                          <a:latin typeface="+mn-ea"/>
                          <a:ea typeface="+mn-ea"/>
                          <a:cs typeface="宋体" panose="02010600030101010101" pitchFamily="2" charset="-122"/>
                        </a:rPr>
                        <a:t>．建立专利导航决策机制，引导企业重大决策。</a:t>
                      </a:r>
                      <a:endParaRPr lang="zh-CN" sz="1600" kern="100" dirty="0">
                        <a:effectLst/>
                        <a:latin typeface="+mn-ea"/>
                        <a:ea typeface="+mn-ea"/>
                      </a:endParaRPr>
                    </a:p>
                  </a:txBody>
                  <a:tcPr marL="68580" marR="68580" marT="0" marB="0" anchor="ctr"/>
                </a:tc>
                <a:tc>
                  <a:txBody>
                    <a:bodyPr/>
                    <a:lstStyle/>
                    <a:p>
                      <a:pPr algn="ctr">
                        <a:spcAft>
                          <a:spcPts val="0"/>
                        </a:spcAft>
                      </a:pPr>
                      <a:r>
                        <a:rPr lang="en-US" sz="1800" kern="0">
                          <a:solidFill>
                            <a:srgbClr val="000000"/>
                          </a:solidFill>
                          <a:effectLst/>
                          <a:latin typeface="+mn-ea"/>
                          <a:ea typeface="+mn-ea"/>
                          <a:cs typeface="宋体" panose="02010600030101010101" pitchFamily="2" charset="-122"/>
                        </a:rPr>
                        <a:t>5</a:t>
                      </a:r>
                      <a:endParaRPr lang="zh-CN" sz="1600" kern="100">
                        <a:effectLst/>
                        <a:latin typeface="+mn-ea"/>
                        <a:ea typeface="+mn-ea"/>
                      </a:endParaRPr>
                    </a:p>
                  </a:txBody>
                  <a:tcPr marL="68580" marR="68580" marT="0" marB="0" anchor="ctr"/>
                </a:tc>
                <a:tc>
                  <a:txBody>
                    <a:bodyPr/>
                    <a:lstStyle/>
                    <a:p>
                      <a:pPr algn="l">
                        <a:spcAft>
                          <a:spcPts val="0"/>
                        </a:spcAft>
                      </a:pPr>
                      <a:r>
                        <a:rPr lang="zh-CN" altLang="en-US" sz="1600" kern="100" dirty="0">
                          <a:effectLst/>
                          <a:latin typeface="+mn-ea"/>
                          <a:ea typeface="+mn-ea"/>
                        </a:rPr>
                        <a:t>定期的专利导航报告及实施运用报告；</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3011306607"/>
                  </a:ext>
                </a:extLst>
              </a:tr>
              <a:tr h="757065">
                <a:tc vMerge="1">
                  <a:txBody>
                    <a:bodyPr/>
                    <a:lstStyle/>
                    <a:p>
                      <a:endParaRPr lang="zh-CN" altLang="en-US"/>
                    </a:p>
                  </a:txBody>
                  <a:tcPr/>
                </a:tc>
                <a:tc>
                  <a:txBody>
                    <a:bodyPr/>
                    <a:lstStyle/>
                    <a:p>
                      <a:pPr algn="ctr">
                        <a:spcAft>
                          <a:spcPts val="0"/>
                        </a:spcAft>
                      </a:pPr>
                      <a:r>
                        <a:rPr lang="en-US" sz="1800" b="1" kern="0" dirty="0">
                          <a:solidFill>
                            <a:srgbClr val="000000"/>
                          </a:solidFill>
                          <a:effectLst/>
                          <a:latin typeface="+mn-ea"/>
                          <a:ea typeface="+mn-ea"/>
                          <a:cs typeface="宋体" panose="02010600030101010101" pitchFamily="2" charset="-122"/>
                        </a:rPr>
                        <a:t>2.</a:t>
                      </a:r>
                      <a:r>
                        <a:rPr lang="zh-CN" sz="1800" b="1" kern="0" dirty="0">
                          <a:solidFill>
                            <a:srgbClr val="000000"/>
                          </a:solidFill>
                          <a:effectLst/>
                          <a:latin typeface="+mn-ea"/>
                          <a:ea typeface="+mn-ea"/>
                          <a:cs typeface="宋体" panose="02010600030101010101" pitchFamily="2" charset="-122"/>
                        </a:rPr>
                        <a:t>较高的知识产权信息化管理水平</a:t>
                      </a:r>
                      <a:endParaRPr lang="zh-CN" sz="1600" kern="100" dirty="0">
                        <a:effectLst/>
                        <a:latin typeface="+mn-ea"/>
                        <a:ea typeface="+mn-ea"/>
                      </a:endParaRPr>
                    </a:p>
                  </a:txBody>
                  <a:tcPr marL="68580" marR="68580" marT="0" marB="0" anchor="ctr"/>
                </a:tc>
                <a:tc>
                  <a:txBody>
                    <a:bodyPr/>
                    <a:lstStyle/>
                    <a:p>
                      <a:pPr algn="ctr">
                        <a:spcAft>
                          <a:spcPts val="0"/>
                        </a:spcAft>
                      </a:pPr>
                      <a:r>
                        <a:rPr lang="en-US" sz="1800" kern="0" dirty="0">
                          <a:solidFill>
                            <a:srgbClr val="000000"/>
                          </a:solidFill>
                          <a:effectLst/>
                          <a:latin typeface="+mn-ea"/>
                          <a:ea typeface="+mn-ea"/>
                          <a:cs typeface="宋体" panose="02010600030101010101" pitchFamily="2" charset="-122"/>
                        </a:rPr>
                        <a:t>3. </a:t>
                      </a:r>
                      <a:r>
                        <a:rPr lang="zh-CN" sz="1800" kern="0" dirty="0">
                          <a:solidFill>
                            <a:srgbClr val="000000"/>
                          </a:solidFill>
                          <a:effectLst/>
                          <a:latin typeface="+mn-ea"/>
                          <a:ea typeface="+mn-ea"/>
                          <a:cs typeface="宋体" panose="02010600030101010101" pitchFamily="2" charset="-122"/>
                        </a:rPr>
                        <a:t>具有企业专利数据库，建立知识产权信息化管理平台，有效管理企业知识产权。</a:t>
                      </a:r>
                      <a:endParaRPr lang="zh-CN" sz="1600" kern="100" dirty="0">
                        <a:effectLst/>
                        <a:latin typeface="+mn-ea"/>
                        <a:ea typeface="+mn-ea"/>
                      </a:endParaRPr>
                    </a:p>
                  </a:txBody>
                  <a:tcPr marL="68580" marR="68580" marT="0" marB="0" anchor="ctr"/>
                </a:tc>
                <a:tc>
                  <a:txBody>
                    <a:bodyPr/>
                    <a:lstStyle/>
                    <a:p>
                      <a:pPr algn="ctr">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spcAft>
                          <a:spcPts val="0"/>
                        </a:spcAft>
                      </a:pPr>
                      <a:r>
                        <a:rPr lang="zh-CN" altLang="en-US" sz="1600" kern="100" dirty="0">
                          <a:effectLst/>
                          <a:latin typeface="+mn-ea"/>
                          <a:ea typeface="+mn-ea"/>
                        </a:rPr>
                        <a:t>购置数据库的合同、管理平台建设的材料等；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3993237048"/>
                  </a:ext>
                </a:extLst>
              </a:tr>
              <a:tr h="757065">
                <a:tc rowSpan="3">
                  <a:txBody>
                    <a:bodyPr/>
                    <a:lstStyle/>
                    <a:p>
                      <a:pPr algn="ctr">
                        <a:spcAft>
                          <a:spcPts val="0"/>
                        </a:spcAft>
                      </a:pPr>
                      <a:r>
                        <a:rPr lang="zh-CN" sz="1800" b="1" kern="0" dirty="0">
                          <a:solidFill>
                            <a:srgbClr val="000000"/>
                          </a:solidFill>
                          <a:effectLst/>
                          <a:latin typeface="+mn-ea"/>
                          <a:ea typeface="+mn-ea"/>
                          <a:cs typeface="宋体" panose="02010600030101010101" pitchFamily="2" charset="-122"/>
                        </a:rPr>
                        <a:t>知识产权创造能力（</a:t>
                      </a:r>
                      <a:r>
                        <a:rPr lang="en-US" sz="1800" b="1" kern="0" dirty="0">
                          <a:solidFill>
                            <a:srgbClr val="000000"/>
                          </a:solidFill>
                          <a:effectLst/>
                          <a:latin typeface="+mn-ea"/>
                          <a:ea typeface="+mn-ea"/>
                          <a:cs typeface="宋体" panose="02010600030101010101" pitchFamily="2" charset="-122"/>
                        </a:rPr>
                        <a:t>15</a:t>
                      </a:r>
                      <a:r>
                        <a:rPr lang="zh-CN" sz="1800" b="1" kern="0" dirty="0">
                          <a:solidFill>
                            <a:srgbClr val="000000"/>
                          </a:solidFill>
                          <a:effectLst/>
                          <a:latin typeface="+mn-ea"/>
                          <a:ea typeface="+mn-ea"/>
                          <a:cs typeface="宋体" panose="02010600030101010101" pitchFamily="2" charset="-122"/>
                        </a:rPr>
                        <a:t>分）</a:t>
                      </a:r>
                      <a:endParaRPr lang="zh-CN" sz="1600" kern="100" dirty="0">
                        <a:effectLst/>
                        <a:latin typeface="+mn-ea"/>
                        <a:ea typeface="+mn-ea"/>
                      </a:endParaRPr>
                    </a:p>
                  </a:txBody>
                  <a:tcPr marL="68580" marR="68580" marT="0" marB="0" anchor="ctr"/>
                </a:tc>
                <a:tc rowSpan="2">
                  <a:txBody>
                    <a:bodyPr/>
                    <a:lstStyle/>
                    <a:p>
                      <a:pPr algn="l">
                        <a:spcAft>
                          <a:spcPts val="0"/>
                        </a:spcAft>
                      </a:pPr>
                      <a:r>
                        <a:rPr lang="en-US" sz="1800" b="1" kern="0" dirty="0">
                          <a:solidFill>
                            <a:srgbClr val="000000"/>
                          </a:solidFill>
                          <a:effectLst/>
                          <a:latin typeface="+mn-ea"/>
                          <a:ea typeface="+mn-ea"/>
                          <a:cs typeface="宋体" panose="02010600030101010101" pitchFamily="2" charset="-122"/>
                        </a:rPr>
                        <a:t>3.</a:t>
                      </a:r>
                      <a:r>
                        <a:rPr lang="zh-CN" sz="1800" b="1" kern="0" dirty="0">
                          <a:solidFill>
                            <a:srgbClr val="000000"/>
                          </a:solidFill>
                          <a:effectLst/>
                          <a:latin typeface="+mn-ea"/>
                          <a:ea typeface="+mn-ea"/>
                          <a:cs typeface="宋体" panose="02010600030101010101" pitchFamily="2" charset="-122"/>
                        </a:rPr>
                        <a:t>具有行业优势的专利全球布局</a:t>
                      </a:r>
                      <a:endParaRPr lang="zh-CN" sz="1600" kern="100" dirty="0">
                        <a:effectLst/>
                        <a:latin typeface="+mn-ea"/>
                        <a:ea typeface="+mn-ea"/>
                      </a:endParaRPr>
                    </a:p>
                  </a:txBody>
                  <a:tcPr marL="68580" marR="68580" marT="0" marB="0" anchor="ctr"/>
                </a:tc>
                <a:tc>
                  <a:txBody>
                    <a:bodyPr/>
                    <a:lstStyle/>
                    <a:p>
                      <a:pPr algn="l">
                        <a:spcAft>
                          <a:spcPts val="0"/>
                        </a:spcAft>
                      </a:pPr>
                      <a:r>
                        <a:rPr lang="en-US" sz="1800" kern="0" dirty="0">
                          <a:solidFill>
                            <a:srgbClr val="000000"/>
                          </a:solidFill>
                          <a:effectLst/>
                          <a:latin typeface="+mn-ea"/>
                          <a:ea typeface="+mn-ea"/>
                          <a:cs typeface="宋体" panose="02010600030101010101" pitchFamily="2" charset="-122"/>
                        </a:rPr>
                        <a:t>4.</a:t>
                      </a:r>
                      <a:r>
                        <a:rPr lang="zh-CN" sz="1800" kern="0" dirty="0">
                          <a:solidFill>
                            <a:srgbClr val="000000"/>
                          </a:solidFill>
                          <a:effectLst/>
                          <a:latin typeface="+mn-ea"/>
                          <a:ea typeface="+mn-ea"/>
                          <a:cs typeface="宋体" panose="02010600030101010101" pitchFamily="2" charset="-122"/>
                        </a:rPr>
                        <a:t>建立海外专利布局机制并实施。</a:t>
                      </a:r>
                      <a:endParaRPr lang="zh-CN" sz="1600" kern="100" dirty="0">
                        <a:effectLst/>
                        <a:latin typeface="+mn-ea"/>
                        <a:ea typeface="+mn-ea"/>
                      </a:endParaRPr>
                    </a:p>
                  </a:txBody>
                  <a:tcPr marL="68580" marR="68580" marT="0" marB="0" anchor="ctr"/>
                </a:tc>
                <a:tc>
                  <a:txBody>
                    <a:bodyPr/>
                    <a:lstStyle/>
                    <a:p>
                      <a:pPr algn="ctr">
                        <a:spcAft>
                          <a:spcPts val="0"/>
                        </a:spcAft>
                      </a:pPr>
                      <a:r>
                        <a:rPr lang="en-US" sz="1800" kern="0">
                          <a:solidFill>
                            <a:srgbClr val="000000"/>
                          </a:solidFill>
                          <a:effectLst/>
                          <a:latin typeface="+mn-ea"/>
                          <a:ea typeface="+mn-ea"/>
                          <a:cs typeface="宋体" panose="02010600030101010101" pitchFamily="2" charset="-122"/>
                        </a:rPr>
                        <a:t>5</a:t>
                      </a:r>
                      <a:endParaRPr lang="zh-CN" sz="1600" kern="100">
                        <a:effectLst/>
                        <a:latin typeface="+mn-ea"/>
                        <a:ea typeface="+mn-ea"/>
                      </a:endParaRPr>
                    </a:p>
                  </a:txBody>
                  <a:tcPr marL="68580" marR="68580" marT="0" marB="0" anchor="ctr"/>
                </a:tc>
                <a:tc>
                  <a:txBody>
                    <a:bodyPr/>
                    <a:lstStyle/>
                    <a:p>
                      <a:pPr algn="l">
                        <a:spcAft>
                          <a:spcPts val="0"/>
                        </a:spcAft>
                      </a:pPr>
                      <a:r>
                        <a:rPr lang="zh-CN" altLang="en-US" sz="1600" kern="100" dirty="0">
                          <a:effectLst/>
                          <a:latin typeface="+mn-ea"/>
                          <a:ea typeface="+mn-ea"/>
                        </a:rPr>
                        <a:t>海外</a:t>
                      </a:r>
                      <a:r>
                        <a:rPr lang="en-US" altLang="zh-CN" sz="1600" kern="100" dirty="0">
                          <a:effectLst/>
                          <a:latin typeface="+mn-ea"/>
                          <a:ea typeface="+mn-ea"/>
                        </a:rPr>
                        <a:t>PCT</a:t>
                      </a:r>
                      <a:r>
                        <a:rPr lang="zh-CN" altLang="en-US" sz="1600" kern="100" dirty="0">
                          <a:effectLst/>
                          <a:latin typeface="+mn-ea"/>
                          <a:ea typeface="+mn-ea"/>
                        </a:rPr>
                        <a:t>布局清单及申请证明材料等；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4137343319"/>
                  </a:ext>
                </a:extLst>
              </a:tr>
              <a:tr h="757065">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en-US" sz="1800" kern="0" dirty="0">
                          <a:solidFill>
                            <a:srgbClr val="000000"/>
                          </a:solidFill>
                          <a:effectLst/>
                          <a:latin typeface="+mn-ea"/>
                          <a:ea typeface="+mn-ea"/>
                          <a:cs typeface="宋体" panose="02010600030101010101" pitchFamily="2" charset="-122"/>
                        </a:rPr>
                        <a:t>5.</a:t>
                      </a:r>
                      <a:r>
                        <a:rPr lang="zh-CN" sz="1800" kern="0" dirty="0">
                          <a:solidFill>
                            <a:srgbClr val="000000"/>
                          </a:solidFill>
                          <a:effectLst/>
                          <a:latin typeface="+mn-ea"/>
                          <a:ea typeface="+mn-ea"/>
                          <a:cs typeface="宋体" panose="02010600030101010101" pitchFamily="2" charset="-122"/>
                        </a:rPr>
                        <a:t>在其他国家或地区的有效专利或其他知识产权储备在本行业内名列前茅。</a:t>
                      </a:r>
                      <a:endParaRPr lang="zh-CN" sz="1600" kern="100" dirty="0">
                        <a:effectLst/>
                        <a:latin typeface="+mn-ea"/>
                        <a:ea typeface="+mn-ea"/>
                      </a:endParaRPr>
                    </a:p>
                  </a:txBody>
                  <a:tcPr marL="68580" marR="68580" marT="0" marB="0" anchor="ctr"/>
                </a:tc>
                <a:tc>
                  <a:txBody>
                    <a:bodyPr/>
                    <a:lstStyle/>
                    <a:p>
                      <a:pPr algn="ctr">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spcAft>
                          <a:spcPts val="0"/>
                        </a:spcAft>
                      </a:pPr>
                      <a:r>
                        <a:rPr lang="zh-CN" altLang="en-US" sz="1600" kern="100" dirty="0">
                          <a:effectLst/>
                          <a:latin typeface="+mn-ea"/>
                          <a:ea typeface="+mn-ea"/>
                        </a:rPr>
                        <a:t>新闻报道、国内外行业协会证明等；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4171901180"/>
                  </a:ext>
                </a:extLst>
              </a:tr>
              <a:tr h="757065">
                <a:tc vMerge="1">
                  <a:txBody>
                    <a:bodyPr/>
                    <a:lstStyle/>
                    <a:p>
                      <a:endParaRPr lang="zh-CN" altLang="en-US"/>
                    </a:p>
                  </a:txBody>
                  <a:tcPr/>
                </a:tc>
                <a:tc>
                  <a:txBody>
                    <a:bodyPr/>
                    <a:lstStyle/>
                    <a:p>
                      <a:pPr algn="l">
                        <a:spcAft>
                          <a:spcPts val="0"/>
                        </a:spcAft>
                      </a:pPr>
                      <a:r>
                        <a:rPr lang="en-US" sz="1800" b="1" kern="0">
                          <a:solidFill>
                            <a:srgbClr val="000000"/>
                          </a:solidFill>
                          <a:effectLst/>
                          <a:latin typeface="+mn-ea"/>
                          <a:ea typeface="+mn-ea"/>
                          <a:cs typeface="宋体" panose="02010600030101010101" pitchFamily="2" charset="-122"/>
                        </a:rPr>
                        <a:t>4.</a:t>
                      </a:r>
                      <a:r>
                        <a:rPr lang="zh-CN" sz="1800" b="1" kern="0">
                          <a:solidFill>
                            <a:srgbClr val="000000"/>
                          </a:solidFill>
                          <a:effectLst/>
                          <a:latin typeface="+mn-ea"/>
                          <a:ea typeface="+mn-ea"/>
                          <a:cs typeface="宋体" panose="02010600030101010101" pitchFamily="2" charset="-122"/>
                        </a:rPr>
                        <a:t>科学的知识产权激励机制</a:t>
                      </a:r>
                      <a:endParaRPr lang="zh-CN" sz="1600" kern="100">
                        <a:effectLst/>
                        <a:latin typeface="+mn-ea"/>
                        <a:ea typeface="+mn-ea"/>
                      </a:endParaRPr>
                    </a:p>
                  </a:txBody>
                  <a:tcPr marL="68580" marR="68580" marT="0" marB="0" anchor="ctr"/>
                </a:tc>
                <a:tc>
                  <a:txBody>
                    <a:bodyPr/>
                    <a:lstStyle/>
                    <a:p>
                      <a:pPr algn="l">
                        <a:spcAft>
                          <a:spcPts val="0"/>
                        </a:spcAft>
                      </a:pPr>
                      <a:r>
                        <a:rPr lang="en-US" sz="1800" kern="0" dirty="0">
                          <a:solidFill>
                            <a:srgbClr val="000000"/>
                          </a:solidFill>
                          <a:effectLst/>
                          <a:latin typeface="+mn-ea"/>
                          <a:ea typeface="+mn-ea"/>
                          <a:cs typeface="宋体" panose="02010600030101010101" pitchFamily="2" charset="-122"/>
                        </a:rPr>
                        <a:t>6. </a:t>
                      </a:r>
                      <a:r>
                        <a:rPr lang="zh-CN" sz="1800" kern="0" dirty="0">
                          <a:solidFill>
                            <a:srgbClr val="000000"/>
                          </a:solidFill>
                          <a:effectLst/>
                          <a:latin typeface="+mn-ea"/>
                          <a:ea typeface="+mn-ea"/>
                          <a:cs typeface="宋体" panose="02010600030101010101" pitchFamily="2" charset="-122"/>
                        </a:rPr>
                        <a:t>建立知识产权入股、股权和分红权等形式的激励机制。</a:t>
                      </a:r>
                      <a:endParaRPr lang="zh-CN" sz="1600" kern="100" dirty="0">
                        <a:effectLst/>
                        <a:latin typeface="+mn-ea"/>
                        <a:ea typeface="+mn-ea"/>
                      </a:endParaRPr>
                    </a:p>
                  </a:txBody>
                  <a:tcPr marL="68580" marR="68580" marT="0" marB="0" anchor="ctr"/>
                </a:tc>
                <a:tc>
                  <a:txBody>
                    <a:bodyPr/>
                    <a:lstStyle/>
                    <a:p>
                      <a:pPr algn="ctr">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spcAft>
                          <a:spcPts val="0"/>
                        </a:spcAft>
                      </a:pPr>
                      <a:r>
                        <a:rPr lang="zh-CN" altLang="en-US" sz="1600" kern="100" dirty="0">
                          <a:effectLst/>
                          <a:latin typeface="+mn-ea"/>
                          <a:ea typeface="+mn-ea"/>
                        </a:rPr>
                        <a:t>入股协议、股权分红等证明材料；</a:t>
                      </a:r>
                      <a:endParaRPr lang="en-US" altLang="zh-CN" sz="1600" kern="100" dirty="0">
                        <a:effectLst/>
                        <a:latin typeface="+mn-ea"/>
                        <a:ea typeface="+mn-ea"/>
                      </a:endParaRPr>
                    </a:p>
                    <a:p>
                      <a:pPr algn="l">
                        <a:spcAft>
                          <a:spcPts val="0"/>
                        </a:spcAft>
                      </a:pPr>
                      <a:r>
                        <a:rPr lang="zh-CN" altLang="en-US" sz="1600" kern="100" dirty="0">
                          <a:effectLst/>
                          <a:latin typeface="+mn-ea"/>
                          <a:ea typeface="+mn-ea"/>
                        </a:rPr>
                        <a:t>激励机制文件等；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4241967101"/>
                  </a:ext>
                </a:extLst>
              </a:tr>
            </a:tbl>
          </a:graphicData>
        </a:graphic>
      </p:graphicFrame>
      <p:sp>
        <p:nvSpPr>
          <p:cNvPr id="4" name="标题 3">
            <a:extLst>
              <a:ext uri="{FF2B5EF4-FFF2-40B4-BE49-F238E27FC236}">
                <a16:creationId xmlns:a16="http://schemas.microsoft.com/office/drawing/2014/main" xmlns="" id="{27637A07-F887-49B7-91AA-29BE0C1BD24A}"/>
              </a:ext>
            </a:extLst>
          </p:cNvPr>
          <p:cNvSpPr>
            <a:spLocks noGrp="1"/>
          </p:cNvSpPr>
          <p:nvPr>
            <p:ph type="title" idx="4294967295"/>
          </p:nvPr>
        </p:nvSpPr>
        <p:spPr>
          <a:xfrm>
            <a:off x="838200" y="327025"/>
            <a:ext cx="10515600" cy="1325563"/>
          </a:xfrm>
        </p:spPr>
        <p:txBody>
          <a:bodyPr>
            <a:normAutofit/>
          </a:bodyPr>
          <a:lstStyle/>
          <a:p>
            <a:r>
              <a:rPr lang="zh-CN" altLang="zh-CN" sz="2800" b="1" kern="0" dirty="0">
                <a:solidFill>
                  <a:srgbClr val="000000"/>
                </a:solidFill>
                <a:effectLst/>
                <a:latin typeface="+mj-ea"/>
                <a:cs typeface="宋体" panose="02010600030101010101" pitchFamily="2" charset="-122"/>
              </a:rPr>
              <a:t>国家知识产权示范企业</a:t>
            </a:r>
            <a:r>
              <a:rPr lang="en-US" altLang="zh-CN" sz="2800" b="1" kern="0" dirty="0">
                <a:solidFill>
                  <a:srgbClr val="000000"/>
                </a:solidFill>
                <a:effectLst/>
                <a:latin typeface="+mj-ea"/>
                <a:cs typeface="宋体" panose="02010600030101010101" pitchFamily="2" charset="-122"/>
              </a:rPr>
              <a:t>     </a:t>
            </a:r>
            <a:r>
              <a:rPr lang="zh-CN" altLang="zh-CN" sz="2800" b="1" kern="0" dirty="0">
                <a:solidFill>
                  <a:srgbClr val="000000"/>
                </a:solidFill>
                <a:effectLst/>
                <a:latin typeface="+mj-ea"/>
                <a:cs typeface="宋体" panose="02010600030101010101" pitchFamily="2" charset="-122"/>
              </a:rPr>
              <a:t>评价指标体系</a:t>
            </a:r>
            <a:r>
              <a:rPr lang="zh-CN" altLang="en-US" sz="2800" b="1" kern="0" dirty="0">
                <a:solidFill>
                  <a:srgbClr val="000000"/>
                </a:solidFill>
                <a:effectLst/>
                <a:latin typeface="+mj-ea"/>
                <a:cs typeface="宋体" panose="02010600030101010101" pitchFamily="2" charset="-122"/>
              </a:rPr>
              <a:t>（</a:t>
            </a:r>
            <a:r>
              <a:rPr lang="en-US" altLang="zh-CN" sz="2800" b="1" kern="0" dirty="0">
                <a:solidFill>
                  <a:srgbClr val="000000"/>
                </a:solidFill>
                <a:effectLst/>
                <a:latin typeface="+mj-ea"/>
                <a:cs typeface="宋体" panose="02010600030101010101" pitchFamily="2" charset="-122"/>
              </a:rPr>
              <a:t>B</a:t>
            </a:r>
            <a:r>
              <a:rPr lang="zh-CN" altLang="en-US" sz="2800" b="1" kern="0" dirty="0">
                <a:solidFill>
                  <a:srgbClr val="000000"/>
                </a:solidFill>
                <a:effectLst/>
                <a:latin typeface="+mj-ea"/>
                <a:cs typeface="宋体" panose="02010600030101010101" pitchFamily="2" charset="-122"/>
              </a:rPr>
              <a:t>表）</a:t>
            </a:r>
            <a:endParaRPr lang="zh-CN" altLang="zh-CN" sz="1200" b="1" kern="100" dirty="0">
              <a:effectLst/>
              <a:latin typeface="+mj-ea"/>
            </a:endParaRPr>
          </a:p>
        </p:txBody>
      </p:sp>
    </p:spTree>
    <p:extLst>
      <p:ext uri="{BB962C8B-B14F-4D97-AF65-F5344CB8AC3E}">
        <p14:creationId xmlns:p14="http://schemas.microsoft.com/office/powerpoint/2010/main" xmlns="" val="1608236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xmlns="" id="{CB6B2F3F-12EA-43E3-B1F6-B49778B731BA}"/>
              </a:ext>
            </a:extLst>
          </p:cNvPr>
          <p:cNvGraphicFramePr>
            <a:graphicFrameLocks noGrp="1"/>
          </p:cNvGraphicFramePr>
          <p:nvPr>
            <p:extLst>
              <p:ext uri="{D42A27DB-BD31-4B8C-83A1-F6EECF244321}">
                <p14:modId xmlns:p14="http://schemas.microsoft.com/office/powerpoint/2010/main" xmlns="" val="3968100549"/>
              </p:ext>
            </p:extLst>
          </p:nvPr>
        </p:nvGraphicFramePr>
        <p:xfrm>
          <a:off x="395514" y="1886756"/>
          <a:ext cx="11622315" cy="3553320"/>
        </p:xfrm>
        <a:graphic>
          <a:graphicData uri="http://schemas.openxmlformats.org/drawingml/2006/table">
            <a:tbl>
              <a:tblPr firstRow="1" bandRow="1">
                <a:tableStyleId>{5C22544A-7EE6-4342-B048-85BDC9FD1C3A}</a:tableStyleId>
              </a:tblPr>
              <a:tblGrid>
                <a:gridCol w="1167384">
                  <a:extLst>
                    <a:ext uri="{9D8B030D-6E8A-4147-A177-3AD203B41FA5}">
                      <a16:colId xmlns:a16="http://schemas.microsoft.com/office/drawing/2014/main" xmlns="" val="2330441970"/>
                    </a:ext>
                  </a:extLst>
                </a:gridCol>
                <a:gridCol w="1901011">
                  <a:extLst>
                    <a:ext uri="{9D8B030D-6E8A-4147-A177-3AD203B41FA5}">
                      <a16:colId xmlns:a16="http://schemas.microsoft.com/office/drawing/2014/main" xmlns="" val="3079128850"/>
                    </a:ext>
                  </a:extLst>
                </a:gridCol>
                <a:gridCol w="3699691">
                  <a:extLst>
                    <a:ext uri="{9D8B030D-6E8A-4147-A177-3AD203B41FA5}">
                      <a16:colId xmlns:a16="http://schemas.microsoft.com/office/drawing/2014/main" xmlns="" val="3335874137"/>
                    </a:ext>
                  </a:extLst>
                </a:gridCol>
                <a:gridCol w="726725">
                  <a:extLst>
                    <a:ext uri="{9D8B030D-6E8A-4147-A177-3AD203B41FA5}">
                      <a16:colId xmlns:a16="http://schemas.microsoft.com/office/drawing/2014/main" xmlns="" val="2068920056"/>
                    </a:ext>
                  </a:extLst>
                </a:gridCol>
                <a:gridCol w="4127504">
                  <a:extLst>
                    <a:ext uri="{9D8B030D-6E8A-4147-A177-3AD203B41FA5}">
                      <a16:colId xmlns:a16="http://schemas.microsoft.com/office/drawing/2014/main" xmlns="" val="507928236"/>
                    </a:ext>
                  </a:extLst>
                </a:gridCol>
              </a:tblGrid>
              <a:tr h="353084">
                <a:tc>
                  <a:txBody>
                    <a:bodyPr/>
                    <a:lstStyle/>
                    <a:p>
                      <a:pPr algn="ctr">
                        <a:lnSpc>
                          <a:spcPct val="150000"/>
                        </a:lnSpc>
                        <a:spcAft>
                          <a:spcPts val="0"/>
                        </a:spcAft>
                      </a:pPr>
                      <a:r>
                        <a:rPr lang="zh-CN" sz="1800" b="1" kern="0" dirty="0">
                          <a:solidFill>
                            <a:schemeClr val="bg1"/>
                          </a:solidFill>
                          <a:effectLst/>
                          <a:latin typeface="+mn-ea"/>
                          <a:ea typeface="+mn-ea"/>
                          <a:cs typeface="宋体" panose="02010600030101010101" pitchFamily="2" charset="-122"/>
                        </a:rPr>
                        <a:t>一级指标</a:t>
                      </a:r>
                      <a:endParaRPr lang="zh-CN" sz="16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1800" b="1" kern="0" dirty="0">
                          <a:solidFill>
                            <a:schemeClr val="bg1"/>
                          </a:solidFill>
                          <a:effectLst/>
                          <a:latin typeface="+mn-ea"/>
                          <a:ea typeface="+mn-ea"/>
                          <a:cs typeface="宋体" panose="02010600030101010101" pitchFamily="2" charset="-122"/>
                        </a:rPr>
                        <a:t>二级指标</a:t>
                      </a:r>
                      <a:endParaRPr lang="zh-CN" sz="16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1800" b="1" kern="0" dirty="0">
                          <a:solidFill>
                            <a:schemeClr val="bg1"/>
                          </a:solidFill>
                          <a:effectLst/>
                          <a:latin typeface="+mn-ea"/>
                          <a:ea typeface="+mn-ea"/>
                          <a:cs typeface="宋体" panose="02010600030101010101" pitchFamily="2" charset="-122"/>
                        </a:rPr>
                        <a:t>考察要点</a:t>
                      </a:r>
                      <a:endParaRPr lang="zh-CN" sz="16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1800" b="1" kern="0" dirty="0">
                          <a:solidFill>
                            <a:schemeClr val="bg1"/>
                          </a:solidFill>
                          <a:effectLst/>
                          <a:latin typeface="+mn-ea"/>
                          <a:ea typeface="+mn-ea"/>
                          <a:cs typeface="宋体" panose="02010600030101010101" pitchFamily="2" charset="-122"/>
                        </a:rPr>
                        <a:t>权重</a:t>
                      </a:r>
                      <a:endParaRPr lang="zh-CN" sz="16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altLang="en-US" sz="1600" kern="100" dirty="0">
                          <a:solidFill>
                            <a:schemeClr val="bg1"/>
                          </a:solidFill>
                          <a:effectLst/>
                          <a:latin typeface="+mn-ea"/>
                          <a:ea typeface="+mn-ea"/>
                        </a:rPr>
                        <a:t>所需材料</a:t>
                      </a:r>
                      <a:endParaRPr lang="zh-CN" sz="1600" kern="100" dirty="0">
                        <a:solidFill>
                          <a:schemeClr val="bg1"/>
                        </a:solidFill>
                        <a:effectLst/>
                        <a:latin typeface="+mn-ea"/>
                        <a:ea typeface="+mn-ea"/>
                      </a:endParaRPr>
                    </a:p>
                  </a:txBody>
                  <a:tcPr marL="68580" marR="68580" marT="0" marB="0" anchor="ctr"/>
                </a:tc>
                <a:extLst>
                  <a:ext uri="{0D108BD9-81ED-4DB2-BD59-A6C34878D82A}">
                    <a16:rowId xmlns:a16="http://schemas.microsoft.com/office/drawing/2014/main" xmlns="" val="3460194725"/>
                  </a:ext>
                </a:extLst>
              </a:tr>
              <a:tr h="1012495">
                <a:tc rowSpan="3">
                  <a:txBody>
                    <a:bodyPr/>
                    <a:lstStyle/>
                    <a:p>
                      <a:pPr algn="ctr">
                        <a:lnSpc>
                          <a:spcPct val="150000"/>
                        </a:lnSpc>
                        <a:spcAft>
                          <a:spcPts val="0"/>
                        </a:spcAft>
                      </a:pPr>
                      <a:r>
                        <a:rPr lang="zh-CN" sz="1800" b="1" kern="0" dirty="0">
                          <a:solidFill>
                            <a:srgbClr val="000000"/>
                          </a:solidFill>
                          <a:effectLst/>
                          <a:latin typeface="+mn-ea"/>
                          <a:ea typeface="+mn-ea"/>
                          <a:cs typeface="宋体" panose="02010600030101010101" pitchFamily="2" charset="-122"/>
                        </a:rPr>
                        <a:t>知识产权运营能力（</a:t>
                      </a:r>
                      <a:r>
                        <a:rPr lang="en-US" sz="1800" b="1" kern="0" dirty="0">
                          <a:solidFill>
                            <a:srgbClr val="000000"/>
                          </a:solidFill>
                          <a:effectLst/>
                          <a:latin typeface="+mn-ea"/>
                          <a:ea typeface="+mn-ea"/>
                          <a:cs typeface="宋体" panose="02010600030101010101" pitchFamily="2" charset="-122"/>
                        </a:rPr>
                        <a:t>40</a:t>
                      </a:r>
                      <a:r>
                        <a:rPr lang="zh-CN" sz="1800" b="1" kern="0" dirty="0">
                          <a:solidFill>
                            <a:srgbClr val="000000"/>
                          </a:solidFill>
                          <a:effectLst/>
                          <a:latin typeface="+mn-ea"/>
                          <a:ea typeface="+mn-ea"/>
                          <a:cs typeface="宋体" panose="02010600030101010101" pitchFamily="2" charset="-122"/>
                        </a:rPr>
                        <a:t>分）</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b="1" kern="0" dirty="0">
                          <a:solidFill>
                            <a:srgbClr val="000000"/>
                          </a:solidFill>
                          <a:effectLst/>
                          <a:latin typeface="+mn-ea"/>
                          <a:ea typeface="+mn-ea"/>
                          <a:cs typeface="宋体" panose="02010600030101010101" pitchFamily="2" charset="-122"/>
                        </a:rPr>
                        <a:t>5.</a:t>
                      </a:r>
                      <a:r>
                        <a:rPr lang="zh-CN" sz="1800" b="1" kern="0" dirty="0">
                          <a:solidFill>
                            <a:srgbClr val="000000"/>
                          </a:solidFill>
                          <a:effectLst/>
                          <a:latin typeface="+mn-ea"/>
                          <a:ea typeface="+mn-ea"/>
                          <a:cs typeface="宋体" panose="02010600030101010101" pitchFamily="2" charset="-122"/>
                        </a:rPr>
                        <a:t>专利运营机制有效运行</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7.</a:t>
                      </a:r>
                      <a:r>
                        <a:rPr lang="zh-CN" sz="1800" kern="0">
                          <a:solidFill>
                            <a:srgbClr val="000000"/>
                          </a:solidFill>
                          <a:effectLst/>
                          <a:latin typeface="+mn-ea"/>
                          <a:ea typeface="+mn-ea"/>
                          <a:cs typeface="宋体" panose="02010600030101010101" pitchFamily="2" charset="-122"/>
                        </a:rPr>
                        <a:t>依托专利分析等手段，建立专利运营机制。</a:t>
                      </a:r>
                      <a:endParaRPr lang="zh-CN" sz="1600" kern="10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10</a:t>
                      </a:r>
                      <a:endParaRPr lang="zh-CN" sz="1600" kern="100" dirty="0">
                        <a:effectLst/>
                        <a:latin typeface="+mn-ea"/>
                        <a:ea typeface="+mn-ea"/>
                      </a:endParaRPr>
                    </a:p>
                  </a:txBody>
                  <a:tcPr marL="68580" marR="68580" marT="0" marB="0" anchor="ctr"/>
                </a:tc>
                <a:tc>
                  <a:txBody>
                    <a:bodyPr/>
                    <a:lstStyle/>
                    <a:p>
                      <a:pPr algn="l">
                        <a:lnSpc>
                          <a:spcPct val="150000"/>
                        </a:lnSpc>
                        <a:spcAft>
                          <a:spcPts val="0"/>
                        </a:spcAft>
                      </a:pPr>
                      <a:r>
                        <a:rPr lang="zh-CN" altLang="en-US" sz="1600" kern="100" dirty="0">
                          <a:effectLst/>
                          <a:latin typeface="+mn-ea"/>
                          <a:ea typeface="+mn-ea"/>
                        </a:rPr>
                        <a:t>专利的分级管理体系标准、日常专利分析检索报告、运营机制文件、开展的专利运用证明文件；</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2299255711"/>
                  </a:ext>
                </a:extLst>
              </a:tr>
              <a:tr h="930833">
                <a:tc vMerge="1">
                  <a:txBody>
                    <a:bodyPr/>
                    <a:lstStyle/>
                    <a:p>
                      <a:endParaRPr lang="zh-CN" altLang="en-US"/>
                    </a:p>
                  </a:txBody>
                  <a:tcPr/>
                </a:tc>
                <a:tc rowSpan="2">
                  <a:txBody>
                    <a:bodyPr/>
                    <a:lstStyle/>
                    <a:p>
                      <a:pPr algn="ctr">
                        <a:lnSpc>
                          <a:spcPct val="150000"/>
                        </a:lnSpc>
                        <a:spcAft>
                          <a:spcPts val="0"/>
                        </a:spcAft>
                      </a:pPr>
                      <a:r>
                        <a:rPr lang="en-US" sz="1800" b="1" kern="0" dirty="0">
                          <a:solidFill>
                            <a:srgbClr val="000000"/>
                          </a:solidFill>
                          <a:effectLst/>
                          <a:latin typeface="+mn-ea"/>
                          <a:ea typeface="+mn-ea"/>
                          <a:cs typeface="宋体" panose="02010600030101010101" pitchFamily="2" charset="-122"/>
                        </a:rPr>
                        <a:t>6.</a:t>
                      </a:r>
                      <a:r>
                        <a:rPr lang="zh-CN" sz="1800" b="1" kern="0" dirty="0">
                          <a:solidFill>
                            <a:srgbClr val="000000"/>
                          </a:solidFill>
                          <a:effectLst/>
                          <a:latin typeface="+mn-ea"/>
                          <a:ea typeface="+mn-ea"/>
                          <a:cs typeface="宋体" panose="02010600030101010101" pitchFamily="2" charset="-122"/>
                        </a:rPr>
                        <a:t>知识产权与资本市场的对接</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8.</a:t>
                      </a:r>
                      <a:r>
                        <a:rPr lang="zh-CN" sz="1800" kern="0" dirty="0">
                          <a:solidFill>
                            <a:srgbClr val="000000"/>
                          </a:solidFill>
                          <a:effectLst/>
                          <a:latin typeface="+mn-ea"/>
                          <a:ea typeface="+mn-ea"/>
                          <a:cs typeface="宋体" panose="02010600030101010101" pitchFamily="2" charset="-122"/>
                        </a:rPr>
                        <a:t>专利产品销售额占企业产品总销售额的比例较大。</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5</a:t>
                      </a:r>
                      <a:endParaRPr lang="zh-CN" sz="1600" kern="100">
                        <a:effectLst/>
                        <a:latin typeface="+mn-ea"/>
                        <a:ea typeface="+mn-ea"/>
                      </a:endParaRPr>
                    </a:p>
                  </a:txBody>
                  <a:tcPr marL="68580" marR="68580"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1600" kern="100" dirty="0">
                          <a:solidFill>
                            <a:schemeClr val="dk1"/>
                          </a:solidFill>
                          <a:effectLst/>
                          <a:latin typeface="+mn-ea"/>
                          <a:ea typeface="+mn-ea"/>
                          <a:cs typeface="+mn-cs"/>
                        </a:rPr>
                        <a:t>自行实施证明，如专利产品台账、专项审计报告、审计报告、新闻报道、公开年报等；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4170666684"/>
                  </a:ext>
                </a:extLst>
              </a:tr>
              <a:tr h="1139064">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9.</a:t>
                      </a:r>
                      <a:r>
                        <a:rPr lang="zh-CN" sz="1800" kern="0" dirty="0">
                          <a:solidFill>
                            <a:srgbClr val="000000"/>
                          </a:solidFill>
                          <a:effectLst/>
                          <a:latin typeface="+mn-ea"/>
                          <a:ea typeface="+mn-ea"/>
                          <a:cs typeface="宋体" panose="02010600030101010101" pitchFamily="2" charset="-122"/>
                        </a:rPr>
                        <a:t>通过知识产权转让、许可等各种途径，拓宽企业知识产权价值实现渠道。</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lnSpc>
                          <a:spcPct val="150000"/>
                        </a:lnSpc>
                        <a:spcAft>
                          <a:spcPts val="0"/>
                        </a:spcAft>
                      </a:pPr>
                      <a:r>
                        <a:rPr lang="zh-CN" altLang="en-US" sz="1600" kern="100" dirty="0">
                          <a:effectLst/>
                          <a:latin typeface="+mn-ea"/>
                          <a:ea typeface="+mn-ea"/>
                        </a:rPr>
                        <a:t>许可转让备案、质押融资证明文件、证券化证明文件等；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503813806"/>
                  </a:ext>
                </a:extLst>
              </a:tr>
            </a:tbl>
          </a:graphicData>
        </a:graphic>
      </p:graphicFrame>
      <p:sp>
        <p:nvSpPr>
          <p:cNvPr id="4" name="标题 3">
            <a:extLst>
              <a:ext uri="{FF2B5EF4-FFF2-40B4-BE49-F238E27FC236}">
                <a16:creationId xmlns:a16="http://schemas.microsoft.com/office/drawing/2014/main" xmlns="" id="{39152DAB-85F8-44BA-B029-6E97BE08374E}"/>
              </a:ext>
            </a:extLst>
          </p:cNvPr>
          <p:cNvSpPr>
            <a:spLocks noGrp="1"/>
          </p:cNvSpPr>
          <p:nvPr>
            <p:ph type="title" idx="4294967295"/>
          </p:nvPr>
        </p:nvSpPr>
        <p:spPr>
          <a:xfrm>
            <a:off x="395514" y="325374"/>
            <a:ext cx="10515600" cy="1130681"/>
          </a:xfrm>
        </p:spPr>
        <p:txBody>
          <a:bodyPr>
            <a:normAutofit/>
          </a:bodyPr>
          <a:lstStyle/>
          <a:p>
            <a:r>
              <a:rPr lang="zh-CN" altLang="en-US" sz="2800" b="1" dirty="0">
                <a:latin typeface="+mj-ea"/>
              </a:rPr>
              <a:t>国家知识产权示范企业</a:t>
            </a:r>
            <a:r>
              <a:rPr lang="en-US" altLang="zh-CN" sz="2800" b="1" dirty="0">
                <a:latin typeface="+mj-ea"/>
              </a:rPr>
              <a:t>    </a:t>
            </a:r>
            <a:r>
              <a:rPr lang="zh-CN" altLang="en-US" sz="2800" b="1" dirty="0">
                <a:latin typeface="+mj-ea"/>
              </a:rPr>
              <a:t>评价指标体系（</a:t>
            </a:r>
            <a:r>
              <a:rPr lang="en-US" altLang="zh-CN" sz="2800" b="1" dirty="0">
                <a:latin typeface="+mj-ea"/>
              </a:rPr>
              <a:t>B</a:t>
            </a:r>
            <a:r>
              <a:rPr lang="zh-CN" altLang="en-US" sz="2800" b="1" dirty="0">
                <a:latin typeface="+mj-ea"/>
              </a:rPr>
              <a:t>表）</a:t>
            </a:r>
          </a:p>
        </p:txBody>
      </p:sp>
    </p:spTree>
    <p:extLst>
      <p:ext uri="{BB962C8B-B14F-4D97-AF65-F5344CB8AC3E}">
        <p14:creationId xmlns:p14="http://schemas.microsoft.com/office/powerpoint/2010/main" xmlns="" val="1808465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xmlns="" id="{CB6B2F3F-12EA-43E3-B1F6-B49778B731BA}"/>
              </a:ext>
            </a:extLst>
          </p:cNvPr>
          <p:cNvGraphicFramePr>
            <a:graphicFrameLocks noGrp="1"/>
          </p:cNvGraphicFramePr>
          <p:nvPr>
            <p:extLst>
              <p:ext uri="{D42A27DB-BD31-4B8C-83A1-F6EECF244321}">
                <p14:modId xmlns:p14="http://schemas.microsoft.com/office/powerpoint/2010/main" xmlns="" val="2044855202"/>
              </p:ext>
            </p:extLst>
          </p:nvPr>
        </p:nvGraphicFramePr>
        <p:xfrm>
          <a:off x="395514" y="2360285"/>
          <a:ext cx="11622315" cy="2626424"/>
        </p:xfrm>
        <a:graphic>
          <a:graphicData uri="http://schemas.openxmlformats.org/drawingml/2006/table">
            <a:tbl>
              <a:tblPr firstRow="1" bandRow="1">
                <a:tableStyleId>{5C22544A-7EE6-4342-B048-85BDC9FD1C3A}</a:tableStyleId>
              </a:tblPr>
              <a:tblGrid>
                <a:gridCol w="1167384">
                  <a:extLst>
                    <a:ext uri="{9D8B030D-6E8A-4147-A177-3AD203B41FA5}">
                      <a16:colId xmlns:a16="http://schemas.microsoft.com/office/drawing/2014/main" xmlns="" val="2330441970"/>
                    </a:ext>
                  </a:extLst>
                </a:gridCol>
                <a:gridCol w="1901011">
                  <a:extLst>
                    <a:ext uri="{9D8B030D-6E8A-4147-A177-3AD203B41FA5}">
                      <a16:colId xmlns:a16="http://schemas.microsoft.com/office/drawing/2014/main" xmlns="" val="3079128850"/>
                    </a:ext>
                  </a:extLst>
                </a:gridCol>
                <a:gridCol w="3699691">
                  <a:extLst>
                    <a:ext uri="{9D8B030D-6E8A-4147-A177-3AD203B41FA5}">
                      <a16:colId xmlns:a16="http://schemas.microsoft.com/office/drawing/2014/main" xmlns="" val="3335874137"/>
                    </a:ext>
                  </a:extLst>
                </a:gridCol>
                <a:gridCol w="726725">
                  <a:extLst>
                    <a:ext uri="{9D8B030D-6E8A-4147-A177-3AD203B41FA5}">
                      <a16:colId xmlns:a16="http://schemas.microsoft.com/office/drawing/2014/main" xmlns="" val="2068920056"/>
                    </a:ext>
                  </a:extLst>
                </a:gridCol>
                <a:gridCol w="4127504">
                  <a:extLst>
                    <a:ext uri="{9D8B030D-6E8A-4147-A177-3AD203B41FA5}">
                      <a16:colId xmlns:a16="http://schemas.microsoft.com/office/drawing/2014/main" xmlns="" val="507928236"/>
                    </a:ext>
                  </a:extLst>
                </a:gridCol>
              </a:tblGrid>
              <a:tr h="353084">
                <a:tc>
                  <a:txBody>
                    <a:bodyPr/>
                    <a:lstStyle/>
                    <a:p>
                      <a:pPr algn="ctr">
                        <a:lnSpc>
                          <a:spcPct val="150000"/>
                        </a:lnSpc>
                        <a:spcAft>
                          <a:spcPts val="0"/>
                        </a:spcAft>
                      </a:pPr>
                      <a:r>
                        <a:rPr lang="zh-CN" sz="1800" b="1" kern="0" dirty="0">
                          <a:solidFill>
                            <a:schemeClr val="bg1"/>
                          </a:solidFill>
                          <a:effectLst/>
                          <a:latin typeface="+mn-ea"/>
                          <a:ea typeface="+mn-ea"/>
                          <a:cs typeface="宋体" panose="02010600030101010101" pitchFamily="2" charset="-122"/>
                        </a:rPr>
                        <a:t>一级指标</a:t>
                      </a:r>
                      <a:endParaRPr lang="zh-CN" sz="16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1800" b="1" kern="0" dirty="0">
                          <a:solidFill>
                            <a:schemeClr val="bg1"/>
                          </a:solidFill>
                          <a:effectLst/>
                          <a:latin typeface="+mn-ea"/>
                          <a:ea typeface="+mn-ea"/>
                          <a:cs typeface="宋体" panose="02010600030101010101" pitchFamily="2" charset="-122"/>
                        </a:rPr>
                        <a:t>二级指标</a:t>
                      </a:r>
                      <a:endParaRPr lang="zh-CN" sz="16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1800" b="1" kern="0" dirty="0">
                          <a:solidFill>
                            <a:schemeClr val="bg1"/>
                          </a:solidFill>
                          <a:effectLst/>
                          <a:latin typeface="+mn-ea"/>
                          <a:ea typeface="+mn-ea"/>
                          <a:cs typeface="宋体" panose="02010600030101010101" pitchFamily="2" charset="-122"/>
                        </a:rPr>
                        <a:t>考察要点</a:t>
                      </a:r>
                      <a:endParaRPr lang="zh-CN" sz="16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1800" b="1" kern="0" dirty="0">
                          <a:solidFill>
                            <a:schemeClr val="bg1"/>
                          </a:solidFill>
                          <a:effectLst/>
                          <a:latin typeface="+mn-ea"/>
                          <a:ea typeface="+mn-ea"/>
                          <a:cs typeface="宋体" panose="02010600030101010101" pitchFamily="2" charset="-122"/>
                        </a:rPr>
                        <a:t>权重</a:t>
                      </a:r>
                      <a:endParaRPr lang="zh-CN" sz="16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altLang="en-US" sz="1600" kern="100" dirty="0">
                          <a:solidFill>
                            <a:schemeClr val="bg1"/>
                          </a:solidFill>
                          <a:effectLst/>
                          <a:latin typeface="+mn-ea"/>
                          <a:ea typeface="+mn-ea"/>
                        </a:rPr>
                        <a:t>所需材料</a:t>
                      </a:r>
                      <a:endParaRPr lang="zh-CN" sz="1600" kern="100" dirty="0">
                        <a:solidFill>
                          <a:schemeClr val="bg1"/>
                        </a:solidFill>
                        <a:effectLst/>
                        <a:latin typeface="+mn-ea"/>
                        <a:ea typeface="+mn-ea"/>
                      </a:endParaRPr>
                    </a:p>
                  </a:txBody>
                  <a:tcPr marL="68580" marR="68580" marT="0" marB="0" anchor="ctr"/>
                </a:tc>
                <a:extLst>
                  <a:ext uri="{0D108BD9-81ED-4DB2-BD59-A6C34878D82A}">
                    <a16:rowId xmlns:a16="http://schemas.microsoft.com/office/drawing/2014/main" xmlns="" val="3460194725"/>
                  </a:ext>
                </a:extLst>
              </a:tr>
              <a:tr h="746074">
                <a:tc rowSpan="3">
                  <a:txBody>
                    <a:bodyPr/>
                    <a:lstStyle/>
                    <a:p>
                      <a:pPr algn="ctr">
                        <a:lnSpc>
                          <a:spcPct val="150000"/>
                        </a:lnSpc>
                        <a:spcAft>
                          <a:spcPts val="0"/>
                        </a:spcAft>
                      </a:pPr>
                      <a:r>
                        <a:rPr lang="zh-CN" altLang="zh-CN" sz="1800" b="1" kern="0" dirty="0">
                          <a:solidFill>
                            <a:srgbClr val="000000"/>
                          </a:solidFill>
                          <a:effectLst/>
                          <a:latin typeface="+mn-ea"/>
                          <a:ea typeface="+mn-ea"/>
                          <a:cs typeface="宋体" panose="02010600030101010101" pitchFamily="2" charset="-122"/>
                        </a:rPr>
                        <a:t>知识产权运营能力（</a:t>
                      </a:r>
                      <a:r>
                        <a:rPr lang="en-US" altLang="zh-CN" sz="1800" b="1" kern="0" dirty="0">
                          <a:solidFill>
                            <a:srgbClr val="000000"/>
                          </a:solidFill>
                          <a:effectLst/>
                          <a:latin typeface="+mn-ea"/>
                          <a:ea typeface="+mn-ea"/>
                          <a:cs typeface="宋体" panose="02010600030101010101" pitchFamily="2" charset="-122"/>
                        </a:rPr>
                        <a:t>40</a:t>
                      </a:r>
                      <a:r>
                        <a:rPr lang="zh-CN" altLang="zh-CN" sz="1800" b="1" kern="0" dirty="0">
                          <a:solidFill>
                            <a:srgbClr val="000000"/>
                          </a:solidFill>
                          <a:effectLst/>
                          <a:latin typeface="+mn-ea"/>
                          <a:ea typeface="+mn-ea"/>
                          <a:cs typeface="宋体" panose="02010600030101010101" pitchFamily="2" charset="-122"/>
                        </a:rPr>
                        <a:t>分）</a:t>
                      </a:r>
                      <a:endParaRPr lang="zh-CN" altLang="zh-CN" sz="1600" kern="100" dirty="0">
                        <a:effectLst/>
                        <a:latin typeface="+mn-ea"/>
                        <a:ea typeface="+mn-ea"/>
                      </a:endParaRPr>
                    </a:p>
                  </a:txBody>
                  <a:tcPr/>
                </a:tc>
                <a:tc rowSpan="2">
                  <a:txBody>
                    <a:bodyPr/>
                    <a:lstStyle/>
                    <a:p>
                      <a:pPr algn="ctr">
                        <a:lnSpc>
                          <a:spcPct val="150000"/>
                        </a:lnSpc>
                        <a:spcAft>
                          <a:spcPts val="0"/>
                        </a:spcAft>
                      </a:pPr>
                      <a:r>
                        <a:rPr lang="en-US" sz="1800" b="1" kern="0" dirty="0">
                          <a:solidFill>
                            <a:srgbClr val="000000"/>
                          </a:solidFill>
                          <a:effectLst/>
                          <a:latin typeface="+mn-ea"/>
                          <a:ea typeface="+mn-ea"/>
                          <a:cs typeface="宋体" panose="02010600030101010101" pitchFamily="2" charset="-122"/>
                        </a:rPr>
                        <a:t>7.</a:t>
                      </a:r>
                      <a:r>
                        <a:rPr lang="zh-CN" sz="1800" b="1" kern="0" dirty="0">
                          <a:solidFill>
                            <a:srgbClr val="000000"/>
                          </a:solidFill>
                          <a:effectLst/>
                          <a:latin typeface="+mn-ea"/>
                          <a:ea typeface="+mn-ea"/>
                          <a:cs typeface="宋体" panose="02010600030101010101" pitchFamily="2" charset="-122"/>
                        </a:rPr>
                        <a:t>知识产权产业协作积极开展</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10.</a:t>
                      </a:r>
                      <a:r>
                        <a:rPr lang="zh-CN" sz="1800" kern="0" dirty="0">
                          <a:solidFill>
                            <a:srgbClr val="000000"/>
                          </a:solidFill>
                          <a:effectLst/>
                          <a:latin typeface="+mn-ea"/>
                          <a:ea typeface="+mn-ea"/>
                          <a:cs typeface="宋体" panose="02010600030101010101" pitchFamily="2" charset="-122"/>
                        </a:rPr>
                        <a:t>牵头组建或加入专利运用协同体，实现协同发展。</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lnSpc>
                          <a:spcPct val="150000"/>
                        </a:lnSpc>
                        <a:spcAft>
                          <a:spcPts val="0"/>
                        </a:spcAft>
                      </a:pPr>
                      <a:r>
                        <a:rPr lang="zh-CN" altLang="en-US" sz="1600" kern="100" dirty="0">
                          <a:effectLst/>
                          <a:latin typeface="+mn-ea"/>
                          <a:ea typeface="+mn-ea"/>
                        </a:rPr>
                        <a:t>高价值专利培育池建设、参与国家专利协同运用试点单位建设等；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2287113915"/>
                  </a:ext>
                </a:extLst>
              </a:tr>
              <a:tr h="663171">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11.</a:t>
                      </a:r>
                      <a:r>
                        <a:rPr lang="zh-CN" sz="1800" kern="0">
                          <a:solidFill>
                            <a:srgbClr val="000000"/>
                          </a:solidFill>
                          <a:effectLst/>
                          <a:latin typeface="+mn-ea"/>
                          <a:ea typeface="+mn-ea"/>
                          <a:cs typeface="宋体" panose="02010600030101010101" pitchFamily="2" charset="-122"/>
                        </a:rPr>
                        <a:t>牵头组建或加入专利联盟。</a:t>
                      </a:r>
                      <a:endParaRPr lang="zh-CN" sz="1600" kern="10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lnSpc>
                          <a:spcPct val="150000"/>
                        </a:lnSpc>
                        <a:spcAft>
                          <a:spcPts val="0"/>
                        </a:spcAft>
                      </a:pPr>
                      <a:r>
                        <a:rPr lang="zh-CN" altLang="en-US" sz="1600" kern="100" dirty="0">
                          <a:effectLst/>
                          <a:latin typeface="+mn-ea"/>
                          <a:ea typeface="+mn-ea"/>
                        </a:rPr>
                        <a:t>专利联盟协议及运作证明材料，如制度、服务指南、服务照片、新闻报道等；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3599060495"/>
                  </a:ext>
                </a:extLst>
              </a:tr>
              <a:tr h="746074">
                <a:tc vMerge="1">
                  <a:txBody>
                    <a:bodyPr/>
                    <a:lstStyle/>
                    <a:p>
                      <a:endParaRPr lang="zh-CN" altLang="en-US"/>
                    </a:p>
                  </a:txBody>
                  <a:tcPr/>
                </a:tc>
                <a:tc>
                  <a:txBody>
                    <a:bodyPr/>
                    <a:lstStyle/>
                    <a:p>
                      <a:pPr algn="ctr">
                        <a:lnSpc>
                          <a:spcPct val="150000"/>
                        </a:lnSpc>
                        <a:spcAft>
                          <a:spcPts val="0"/>
                        </a:spcAft>
                      </a:pPr>
                      <a:r>
                        <a:rPr lang="en-US" sz="1800" b="1" kern="0" dirty="0">
                          <a:solidFill>
                            <a:srgbClr val="000000"/>
                          </a:solidFill>
                          <a:effectLst/>
                          <a:latin typeface="+mn-ea"/>
                          <a:ea typeface="+mn-ea"/>
                          <a:cs typeface="宋体" panose="02010600030101010101" pitchFamily="2" charset="-122"/>
                        </a:rPr>
                        <a:t>8.</a:t>
                      </a:r>
                      <a:r>
                        <a:rPr lang="zh-CN" sz="1800" b="1" kern="0" dirty="0">
                          <a:solidFill>
                            <a:srgbClr val="000000"/>
                          </a:solidFill>
                          <a:effectLst/>
                          <a:latin typeface="+mn-ea"/>
                          <a:ea typeface="+mn-ea"/>
                          <a:cs typeface="宋体" panose="02010600030101010101" pitchFamily="2" charset="-122"/>
                        </a:rPr>
                        <a:t>积极参与知识产权标准化</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12.</a:t>
                      </a:r>
                      <a:r>
                        <a:rPr lang="zh-CN" sz="1800" kern="0">
                          <a:solidFill>
                            <a:srgbClr val="000000"/>
                          </a:solidFill>
                          <a:effectLst/>
                          <a:latin typeface="+mn-ea"/>
                          <a:ea typeface="+mn-ea"/>
                          <a:cs typeface="宋体" panose="02010600030101010101" pitchFamily="2" charset="-122"/>
                        </a:rPr>
                        <a:t>参与国际标准制定。</a:t>
                      </a:r>
                      <a:endParaRPr lang="zh-CN" sz="1600" kern="10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10</a:t>
                      </a:r>
                      <a:endParaRPr lang="zh-CN" sz="1600" kern="100" dirty="0">
                        <a:effectLst/>
                        <a:latin typeface="+mn-ea"/>
                        <a:ea typeface="+mn-ea"/>
                      </a:endParaRPr>
                    </a:p>
                  </a:txBody>
                  <a:tcPr marL="68580" marR="68580" marT="0" marB="0" anchor="ctr"/>
                </a:tc>
                <a:tc>
                  <a:txBody>
                    <a:bodyPr/>
                    <a:lstStyle/>
                    <a:p>
                      <a:pPr algn="l">
                        <a:lnSpc>
                          <a:spcPct val="150000"/>
                        </a:lnSpc>
                        <a:spcAft>
                          <a:spcPts val="0"/>
                        </a:spcAft>
                      </a:pPr>
                      <a:r>
                        <a:rPr lang="zh-CN" altLang="en-US" sz="1600" kern="100" dirty="0">
                          <a:effectLst/>
                          <a:latin typeface="+mn-ea"/>
                          <a:ea typeface="+mn-ea"/>
                        </a:rPr>
                        <a:t>参与起草国际标准文件；</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4138647125"/>
                  </a:ext>
                </a:extLst>
              </a:tr>
            </a:tbl>
          </a:graphicData>
        </a:graphic>
      </p:graphicFrame>
      <p:sp>
        <p:nvSpPr>
          <p:cNvPr id="4" name="标题 3">
            <a:extLst>
              <a:ext uri="{FF2B5EF4-FFF2-40B4-BE49-F238E27FC236}">
                <a16:creationId xmlns:a16="http://schemas.microsoft.com/office/drawing/2014/main" xmlns="" id="{39152DAB-85F8-44BA-B029-6E97BE08374E}"/>
              </a:ext>
            </a:extLst>
          </p:cNvPr>
          <p:cNvSpPr>
            <a:spLocks noGrp="1"/>
          </p:cNvSpPr>
          <p:nvPr>
            <p:ph type="title" idx="4294967295"/>
          </p:nvPr>
        </p:nvSpPr>
        <p:spPr>
          <a:xfrm>
            <a:off x="395514" y="325374"/>
            <a:ext cx="10515600" cy="1130681"/>
          </a:xfrm>
        </p:spPr>
        <p:txBody>
          <a:bodyPr>
            <a:normAutofit/>
          </a:bodyPr>
          <a:lstStyle/>
          <a:p>
            <a:r>
              <a:rPr lang="zh-CN" altLang="en-US" sz="2800" b="1" dirty="0">
                <a:latin typeface="+mj-ea"/>
              </a:rPr>
              <a:t>国家知识产权示范企业</a:t>
            </a:r>
            <a:r>
              <a:rPr lang="en-US" altLang="zh-CN" sz="2800" b="1" dirty="0">
                <a:latin typeface="+mj-ea"/>
              </a:rPr>
              <a:t>    </a:t>
            </a:r>
            <a:r>
              <a:rPr lang="zh-CN" altLang="en-US" sz="2800" b="1" dirty="0">
                <a:latin typeface="+mj-ea"/>
              </a:rPr>
              <a:t>评价指标体系（</a:t>
            </a:r>
            <a:r>
              <a:rPr lang="en-US" altLang="zh-CN" sz="2800" b="1" dirty="0">
                <a:latin typeface="+mj-ea"/>
              </a:rPr>
              <a:t>B</a:t>
            </a:r>
            <a:r>
              <a:rPr lang="zh-CN" altLang="en-US" sz="2800" b="1" dirty="0">
                <a:latin typeface="+mj-ea"/>
              </a:rPr>
              <a:t>表）</a:t>
            </a:r>
          </a:p>
        </p:txBody>
      </p:sp>
    </p:spTree>
    <p:extLst>
      <p:ext uri="{BB962C8B-B14F-4D97-AF65-F5344CB8AC3E}">
        <p14:creationId xmlns:p14="http://schemas.microsoft.com/office/powerpoint/2010/main" xmlns="" val="82802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xmlns="" id="{78C2124C-BE57-44E8-8A10-5B2283292EEA}"/>
              </a:ext>
            </a:extLst>
          </p:cNvPr>
          <p:cNvGraphicFramePr>
            <a:graphicFrameLocks noGrp="1"/>
          </p:cNvGraphicFramePr>
          <p:nvPr>
            <p:extLst>
              <p:ext uri="{D42A27DB-BD31-4B8C-83A1-F6EECF244321}">
                <p14:modId xmlns:p14="http://schemas.microsoft.com/office/powerpoint/2010/main" xmlns="" val="106632713"/>
              </p:ext>
            </p:extLst>
          </p:nvPr>
        </p:nvGraphicFramePr>
        <p:xfrm>
          <a:off x="564697" y="1543731"/>
          <a:ext cx="11062606" cy="4920299"/>
        </p:xfrm>
        <a:graphic>
          <a:graphicData uri="http://schemas.openxmlformats.org/drawingml/2006/table">
            <a:tbl>
              <a:tblPr firstRow="1" bandRow="1">
                <a:tableStyleId>{5C22544A-7EE6-4342-B048-85BDC9FD1C3A}</a:tableStyleId>
              </a:tblPr>
              <a:tblGrid>
                <a:gridCol w="1374666">
                  <a:extLst>
                    <a:ext uri="{9D8B030D-6E8A-4147-A177-3AD203B41FA5}">
                      <a16:colId xmlns:a16="http://schemas.microsoft.com/office/drawing/2014/main" xmlns="" val="2465148399"/>
                    </a:ext>
                  </a:extLst>
                </a:gridCol>
                <a:gridCol w="2137368">
                  <a:extLst>
                    <a:ext uri="{9D8B030D-6E8A-4147-A177-3AD203B41FA5}">
                      <a16:colId xmlns:a16="http://schemas.microsoft.com/office/drawing/2014/main" xmlns="" val="3070787466"/>
                    </a:ext>
                  </a:extLst>
                </a:gridCol>
                <a:gridCol w="4712774">
                  <a:extLst>
                    <a:ext uri="{9D8B030D-6E8A-4147-A177-3AD203B41FA5}">
                      <a16:colId xmlns:a16="http://schemas.microsoft.com/office/drawing/2014/main" xmlns="" val="2397020936"/>
                    </a:ext>
                  </a:extLst>
                </a:gridCol>
                <a:gridCol w="746381">
                  <a:extLst>
                    <a:ext uri="{9D8B030D-6E8A-4147-A177-3AD203B41FA5}">
                      <a16:colId xmlns:a16="http://schemas.microsoft.com/office/drawing/2014/main" xmlns="" val="2547914346"/>
                    </a:ext>
                  </a:extLst>
                </a:gridCol>
                <a:gridCol w="2091417">
                  <a:extLst>
                    <a:ext uri="{9D8B030D-6E8A-4147-A177-3AD203B41FA5}">
                      <a16:colId xmlns:a16="http://schemas.microsoft.com/office/drawing/2014/main" xmlns="" val="4204665427"/>
                    </a:ext>
                  </a:extLst>
                </a:gridCol>
              </a:tblGrid>
              <a:tr h="370840">
                <a:tc>
                  <a:txBody>
                    <a:bodyPr/>
                    <a:lstStyle/>
                    <a:p>
                      <a:pPr algn="ctr">
                        <a:lnSpc>
                          <a:spcPct val="150000"/>
                        </a:lnSpc>
                        <a:spcAft>
                          <a:spcPts val="0"/>
                        </a:spcAft>
                      </a:pPr>
                      <a:r>
                        <a:rPr lang="zh-CN" sz="2000" b="1" kern="0" dirty="0">
                          <a:solidFill>
                            <a:schemeClr val="bg1"/>
                          </a:solidFill>
                          <a:effectLst/>
                          <a:latin typeface="+mn-ea"/>
                          <a:ea typeface="+mn-ea"/>
                          <a:cs typeface="宋体" panose="02010600030101010101" pitchFamily="2" charset="-122"/>
                        </a:rPr>
                        <a:t>一级指标</a:t>
                      </a:r>
                      <a:endParaRPr lang="zh-CN" sz="18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2000" b="1" kern="0">
                          <a:solidFill>
                            <a:schemeClr val="bg1"/>
                          </a:solidFill>
                          <a:effectLst/>
                          <a:latin typeface="+mn-ea"/>
                          <a:ea typeface="+mn-ea"/>
                          <a:cs typeface="宋体" panose="02010600030101010101" pitchFamily="2" charset="-122"/>
                        </a:rPr>
                        <a:t>二级指标</a:t>
                      </a:r>
                      <a:endParaRPr lang="zh-CN" sz="1800" kern="10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2000" b="1" kern="0">
                          <a:solidFill>
                            <a:schemeClr val="bg1"/>
                          </a:solidFill>
                          <a:effectLst/>
                          <a:latin typeface="+mn-ea"/>
                          <a:ea typeface="+mn-ea"/>
                          <a:cs typeface="宋体" panose="02010600030101010101" pitchFamily="2" charset="-122"/>
                        </a:rPr>
                        <a:t>考察要点</a:t>
                      </a:r>
                      <a:endParaRPr lang="zh-CN" sz="1800" kern="10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sz="2000" b="1" kern="0" dirty="0">
                          <a:solidFill>
                            <a:schemeClr val="bg1"/>
                          </a:solidFill>
                          <a:effectLst/>
                          <a:latin typeface="+mn-ea"/>
                          <a:ea typeface="+mn-ea"/>
                          <a:cs typeface="宋体" panose="02010600030101010101" pitchFamily="2" charset="-122"/>
                        </a:rPr>
                        <a:t>权重</a:t>
                      </a:r>
                      <a:endParaRPr lang="zh-CN" sz="1800" kern="100" dirty="0">
                        <a:solidFill>
                          <a:schemeClr val="bg1"/>
                        </a:solidFill>
                        <a:effectLst/>
                        <a:latin typeface="+mn-ea"/>
                        <a:ea typeface="+mn-ea"/>
                      </a:endParaRPr>
                    </a:p>
                  </a:txBody>
                  <a:tcPr marL="68580" marR="68580" marT="0" marB="0" anchor="ctr"/>
                </a:tc>
                <a:tc>
                  <a:txBody>
                    <a:bodyPr/>
                    <a:lstStyle/>
                    <a:p>
                      <a:pPr algn="ctr">
                        <a:lnSpc>
                          <a:spcPct val="150000"/>
                        </a:lnSpc>
                        <a:spcAft>
                          <a:spcPts val="0"/>
                        </a:spcAft>
                      </a:pPr>
                      <a:r>
                        <a:rPr lang="zh-CN" altLang="en-US" sz="1800" kern="100" dirty="0">
                          <a:solidFill>
                            <a:schemeClr val="bg1"/>
                          </a:solidFill>
                          <a:effectLst/>
                          <a:latin typeface="+mn-ea"/>
                          <a:ea typeface="+mn-ea"/>
                        </a:rPr>
                        <a:t>所需材料</a:t>
                      </a:r>
                      <a:endParaRPr lang="zh-CN" sz="1800" kern="100" dirty="0">
                        <a:solidFill>
                          <a:schemeClr val="bg1"/>
                        </a:solidFill>
                        <a:effectLst/>
                        <a:latin typeface="+mn-ea"/>
                        <a:ea typeface="+mn-ea"/>
                      </a:endParaRPr>
                    </a:p>
                  </a:txBody>
                  <a:tcPr marL="68580" marR="68580" marT="0" marB="0" anchor="ctr"/>
                </a:tc>
                <a:extLst>
                  <a:ext uri="{0D108BD9-81ED-4DB2-BD59-A6C34878D82A}">
                    <a16:rowId xmlns:a16="http://schemas.microsoft.com/office/drawing/2014/main" xmlns="" val="2733840575"/>
                  </a:ext>
                </a:extLst>
              </a:tr>
              <a:tr h="370840">
                <a:tc rowSpan="5">
                  <a:txBody>
                    <a:bodyPr/>
                    <a:lstStyle/>
                    <a:p>
                      <a:pPr algn="ctr">
                        <a:lnSpc>
                          <a:spcPct val="150000"/>
                        </a:lnSpc>
                        <a:spcAft>
                          <a:spcPts val="0"/>
                        </a:spcAft>
                      </a:pPr>
                      <a:r>
                        <a:rPr lang="zh-CN" sz="1800" b="1" kern="0" dirty="0">
                          <a:solidFill>
                            <a:srgbClr val="000000"/>
                          </a:solidFill>
                          <a:effectLst/>
                          <a:latin typeface="+mn-ea"/>
                          <a:ea typeface="+mn-ea"/>
                          <a:cs typeface="宋体" panose="02010600030101010101" pitchFamily="2" charset="-122"/>
                        </a:rPr>
                        <a:t>知识产权维权保护能力（</a:t>
                      </a:r>
                      <a:r>
                        <a:rPr lang="en-US" sz="1800" b="1" kern="0" dirty="0">
                          <a:solidFill>
                            <a:srgbClr val="000000"/>
                          </a:solidFill>
                          <a:effectLst/>
                          <a:latin typeface="+mn-ea"/>
                          <a:ea typeface="+mn-ea"/>
                          <a:cs typeface="宋体" panose="02010600030101010101" pitchFamily="2" charset="-122"/>
                        </a:rPr>
                        <a:t>30</a:t>
                      </a:r>
                      <a:r>
                        <a:rPr lang="zh-CN" sz="1800" b="1" kern="0" dirty="0">
                          <a:solidFill>
                            <a:srgbClr val="000000"/>
                          </a:solidFill>
                          <a:effectLst/>
                          <a:latin typeface="+mn-ea"/>
                          <a:ea typeface="+mn-ea"/>
                          <a:cs typeface="宋体" panose="02010600030101010101" pitchFamily="2" charset="-122"/>
                        </a:rPr>
                        <a:t>分）</a:t>
                      </a:r>
                      <a:endParaRPr lang="zh-CN" sz="1600" kern="100" dirty="0">
                        <a:effectLst/>
                        <a:latin typeface="+mn-ea"/>
                        <a:ea typeface="+mn-ea"/>
                      </a:endParaRPr>
                    </a:p>
                  </a:txBody>
                  <a:tcPr marL="68580" marR="68580" marT="0" marB="0" anchor="ctr"/>
                </a:tc>
                <a:tc rowSpan="2">
                  <a:txBody>
                    <a:bodyPr/>
                    <a:lstStyle/>
                    <a:p>
                      <a:pPr algn="ctr">
                        <a:lnSpc>
                          <a:spcPct val="150000"/>
                        </a:lnSpc>
                        <a:spcAft>
                          <a:spcPts val="0"/>
                        </a:spcAft>
                      </a:pPr>
                      <a:r>
                        <a:rPr lang="en-US" sz="1800" b="1" kern="0">
                          <a:solidFill>
                            <a:srgbClr val="000000"/>
                          </a:solidFill>
                          <a:effectLst/>
                          <a:latin typeface="+mn-ea"/>
                          <a:ea typeface="+mn-ea"/>
                          <a:cs typeface="宋体" panose="02010600030101010101" pitchFamily="2" charset="-122"/>
                        </a:rPr>
                        <a:t>9.</a:t>
                      </a:r>
                      <a:r>
                        <a:rPr lang="zh-CN" sz="1800" b="1" kern="0">
                          <a:solidFill>
                            <a:srgbClr val="000000"/>
                          </a:solidFill>
                          <a:effectLst/>
                          <a:latin typeface="+mn-ea"/>
                          <a:ea typeface="+mn-ea"/>
                          <a:cs typeface="宋体" panose="02010600030101010101" pitchFamily="2" charset="-122"/>
                        </a:rPr>
                        <a:t>有效管控知识产权风险</a:t>
                      </a:r>
                      <a:endParaRPr lang="zh-CN" sz="1600" kern="100">
                        <a:effectLst/>
                        <a:latin typeface="+mn-ea"/>
                        <a:ea typeface="+mn-ea"/>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13.</a:t>
                      </a:r>
                      <a:r>
                        <a:rPr lang="zh-CN" sz="1800" kern="0">
                          <a:solidFill>
                            <a:srgbClr val="000000"/>
                          </a:solidFill>
                          <a:effectLst/>
                          <a:latin typeface="+mn-ea"/>
                          <a:ea typeface="+mn-ea"/>
                          <a:cs typeface="宋体" panose="02010600030101010101" pitchFamily="2" charset="-122"/>
                        </a:rPr>
                        <a:t>建立贯穿生产经营全流程的知识产权侵权预警机制和风险监控机制。</a:t>
                      </a:r>
                      <a:endParaRPr lang="zh-CN" sz="1600" kern="10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lnSpc>
                          <a:spcPct val="150000"/>
                        </a:lnSpc>
                        <a:spcAft>
                          <a:spcPts val="0"/>
                        </a:spcAft>
                      </a:pPr>
                      <a:r>
                        <a:rPr lang="zh-CN" altLang="en-US" sz="1600" kern="100" dirty="0">
                          <a:effectLst/>
                          <a:latin typeface="+mn-ea"/>
                          <a:ea typeface="+mn-ea"/>
                        </a:rPr>
                        <a:t>各流程环节的侵权风险评估把控；</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4106778439"/>
                  </a:ext>
                </a:extLst>
              </a:tr>
              <a:tr h="37084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14.</a:t>
                      </a:r>
                      <a:r>
                        <a:rPr lang="zh-CN" sz="1800" kern="0">
                          <a:solidFill>
                            <a:srgbClr val="000000"/>
                          </a:solidFill>
                          <a:effectLst/>
                          <a:latin typeface="+mn-ea"/>
                          <a:ea typeface="+mn-ea"/>
                          <a:cs typeface="宋体" panose="02010600030101010101" pitchFamily="2" charset="-122"/>
                        </a:rPr>
                        <a:t>定期开展知识产权风险测评。</a:t>
                      </a:r>
                      <a:endParaRPr lang="zh-CN" sz="1600" kern="100">
                        <a:effectLst/>
                        <a:latin typeface="+mn-ea"/>
                        <a:ea typeface="+mn-ea"/>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5</a:t>
                      </a:r>
                      <a:endParaRPr lang="zh-CN" sz="1600" kern="100">
                        <a:effectLst/>
                        <a:latin typeface="+mn-ea"/>
                        <a:ea typeface="+mn-ea"/>
                      </a:endParaRPr>
                    </a:p>
                  </a:txBody>
                  <a:tcPr marL="68580" marR="68580" marT="0" marB="0" anchor="ctr"/>
                </a:tc>
                <a:tc>
                  <a:txBody>
                    <a:bodyPr/>
                    <a:lstStyle/>
                    <a:p>
                      <a:pPr algn="l">
                        <a:lnSpc>
                          <a:spcPct val="150000"/>
                        </a:lnSpc>
                        <a:spcAft>
                          <a:spcPts val="0"/>
                        </a:spcAft>
                      </a:pPr>
                      <a:r>
                        <a:rPr lang="zh-CN" altLang="en-US" sz="1600" kern="100" dirty="0">
                          <a:effectLst/>
                          <a:latin typeface="+mn-ea"/>
                          <a:ea typeface="+mn-ea"/>
                        </a:rPr>
                        <a:t>知识产权风险评估、预防方案等；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3954307022"/>
                  </a:ext>
                </a:extLst>
              </a:tr>
              <a:tr h="370840">
                <a:tc vMerge="1">
                  <a:txBody>
                    <a:bodyPr/>
                    <a:lstStyle/>
                    <a:p>
                      <a:endParaRPr lang="zh-CN" altLang="en-US"/>
                    </a:p>
                  </a:txBody>
                  <a:tcPr/>
                </a:tc>
                <a:tc>
                  <a:txBody>
                    <a:bodyPr/>
                    <a:lstStyle/>
                    <a:p>
                      <a:pPr algn="ctr">
                        <a:lnSpc>
                          <a:spcPct val="150000"/>
                        </a:lnSpc>
                        <a:spcAft>
                          <a:spcPts val="0"/>
                        </a:spcAft>
                      </a:pPr>
                      <a:r>
                        <a:rPr lang="en-US" sz="1800" b="1" kern="0" dirty="0">
                          <a:solidFill>
                            <a:srgbClr val="000000"/>
                          </a:solidFill>
                          <a:effectLst/>
                          <a:latin typeface="+mn-ea"/>
                          <a:ea typeface="+mn-ea"/>
                          <a:cs typeface="宋体" panose="02010600030101010101" pitchFamily="2" charset="-122"/>
                        </a:rPr>
                        <a:t>10.</a:t>
                      </a:r>
                      <a:r>
                        <a:rPr lang="zh-CN" sz="1800" b="1" kern="0" dirty="0">
                          <a:solidFill>
                            <a:srgbClr val="000000"/>
                          </a:solidFill>
                          <a:effectLst/>
                          <a:latin typeface="+mn-ea"/>
                          <a:ea typeface="+mn-ea"/>
                          <a:cs typeface="宋体" panose="02010600030101010101" pitchFamily="2" charset="-122"/>
                        </a:rPr>
                        <a:t>尊重他人知识产权</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15.</a:t>
                      </a:r>
                      <a:r>
                        <a:rPr lang="zh-CN" sz="1800" kern="0" dirty="0">
                          <a:solidFill>
                            <a:srgbClr val="000000"/>
                          </a:solidFill>
                          <a:effectLst/>
                          <a:latin typeface="+mn-ea"/>
                          <a:ea typeface="+mn-ea"/>
                          <a:cs typeface="宋体" panose="02010600030101010101" pitchFamily="2" charset="-122"/>
                        </a:rPr>
                        <a:t>通过开展知识产权尽职调查、获得知识产权许可等方式，避免主观恶意侵犯他人知识产权。</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5</a:t>
                      </a:r>
                      <a:endParaRPr lang="zh-CN" sz="1600" kern="100">
                        <a:effectLst/>
                        <a:latin typeface="+mn-ea"/>
                        <a:ea typeface="+mn-ea"/>
                      </a:endParaRPr>
                    </a:p>
                  </a:txBody>
                  <a:tcPr marL="68580" marR="68580" marT="0" marB="0" anchor="ctr"/>
                </a:tc>
                <a:tc>
                  <a:txBody>
                    <a:bodyPr/>
                    <a:lstStyle/>
                    <a:p>
                      <a:pPr algn="l">
                        <a:lnSpc>
                          <a:spcPct val="150000"/>
                        </a:lnSpc>
                        <a:spcAft>
                          <a:spcPts val="0"/>
                        </a:spcAft>
                      </a:pPr>
                      <a:r>
                        <a:rPr lang="zh-CN" altLang="en-US" sz="1600" kern="100">
                          <a:effectLst/>
                          <a:latin typeface="+mn-ea"/>
                          <a:ea typeface="+mn-ea"/>
                        </a:rPr>
                        <a:t>尽职调查表、知识产权许可合同等；</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1363992149"/>
                  </a:ext>
                </a:extLst>
              </a:tr>
              <a:tr h="370840">
                <a:tc vMerge="1">
                  <a:txBody>
                    <a:bodyPr/>
                    <a:lstStyle/>
                    <a:p>
                      <a:endParaRPr lang="zh-CN" altLang="en-US"/>
                    </a:p>
                  </a:txBody>
                  <a:tcPr/>
                </a:tc>
                <a:tc>
                  <a:txBody>
                    <a:bodyPr/>
                    <a:lstStyle/>
                    <a:p>
                      <a:pPr algn="ctr">
                        <a:lnSpc>
                          <a:spcPct val="150000"/>
                        </a:lnSpc>
                        <a:spcAft>
                          <a:spcPts val="0"/>
                        </a:spcAft>
                      </a:pPr>
                      <a:r>
                        <a:rPr lang="en-US" sz="1800" b="1" kern="0" dirty="0">
                          <a:solidFill>
                            <a:srgbClr val="000000"/>
                          </a:solidFill>
                          <a:effectLst/>
                          <a:latin typeface="+mn-ea"/>
                          <a:ea typeface="+mn-ea"/>
                          <a:cs typeface="宋体" panose="02010600030101010101" pitchFamily="2" charset="-122"/>
                        </a:rPr>
                        <a:t>11.</a:t>
                      </a:r>
                      <a:r>
                        <a:rPr lang="zh-CN" sz="1800" b="1" kern="0" dirty="0">
                          <a:solidFill>
                            <a:srgbClr val="000000"/>
                          </a:solidFill>
                          <a:effectLst/>
                          <a:latin typeface="+mn-ea"/>
                          <a:ea typeface="+mn-ea"/>
                          <a:cs typeface="宋体" panose="02010600030101010101" pitchFamily="2" charset="-122"/>
                        </a:rPr>
                        <a:t>参与行业性专利纠纷处理</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16.</a:t>
                      </a:r>
                      <a:r>
                        <a:rPr lang="zh-CN" sz="1800" kern="0" dirty="0">
                          <a:solidFill>
                            <a:srgbClr val="000000"/>
                          </a:solidFill>
                          <a:effectLst/>
                          <a:latin typeface="+mn-ea"/>
                          <a:ea typeface="+mn-ea"/>
                          <a:cs typeface="宋体" panose="02010600030101010101" pitchFamily="2" charset="-122"/>
                        </a:rPr>
                        <a:t>推动建立行业知识产权维权协作机制，参与行业专利纠纷处置。</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mn-ea"/>
                          <a:ea typeface="+mn-ea"/>
                          <a:cs typeface="宋体" panose="02010600030101010101" pitchFamily="2" charset="-122"/>
                        </a:rPr>
                        <a:t>10</a:t>
                      </a:r>
                      <a:endParaRPr lang="zh-CN" sz="1600" kern="100">
                        <a:effectLst/>
                        <a:latin typeface="+mn-ea"/>
                        <a:ea typeface="+mn-ea"/>
                      </a:endParaRPr>
                    </a:p>
                  </a:txBody>
                  <a:tcPr marL="68580" marR="68580" marT="0" marB="0" anchor="ctr"/>
                </a:tc>
                <a:tc>
                  <a:txBody>
                    <a:bodyPr/>
                    <a:lstStyle/>
                    <a:p>
                      <a:pPr algn="l">
                        <a:lnSpc>
                          <a:spcPct val="150000"/>
                        </a:lnSpc>
                        <a:spcAft>
                          <a:spcPts val="0"/>
                        </a:spcAft>
                      </a:pPr>
                      <a:r>
                        <a:rPr lang="zh-CN" altLang="en-US" sz="1600" kern="100" dirty="0">
                          <a:effectLst/>
                          <a:latin typeface="+mn-ea"/>
                          <a:ea typeface="+mn-ea"/>
                        </a:rPr>
                        <a:t>参与行业协会以及知识产权维权机构、保护中心的建设；</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2588266179"/>
                  </a:ext>
                </a:extLst>
              </a:tr>
              <a:tr h="370840">
                <a:tc vMerge="1">
                  <a:txBody>
                    <a:bodyPr/>
                    <a:lstStyle/>
                    <a:p>
                      <a:endParaRPr lang="zh-CN" altLang="en-US"/>
                    </a:p>
                  </a:txBody>
                  <a:tcPr/>
                </a:tc>
                <a:tc>
                  <a:txBody>
                    <a:bodyPr/>
                    <a:lstStyle/>
                    <a:p>
                      <a:pPr algn="ctr">
                        <a:lnSpc>
                          <a:spcPct val="150000"/>
                        </a:lnSpc>
                        <a:spcAft>
                          <a:spcPts val="0"/>
                        </a:spcAft>
                      </a:pPr>
                      <a:r>
                        <a:rPr lang="en-US" sz="1800" b="1" kern="0">
                          <a:solidFill>
                            <a:srgbClr val="000000"/>
                          </a:solidFill>
                          <a:effectLst/>
                          <a:latin typeface="+mn-ea"/>
                          <a:ea typeface="+mn-ea"/>
                          <a:cs typeface="宋体" panose="02010600030101010101" pitchFamily="2" charset="-122"/>
                        </a:rPr>
                        <a:t>12. </a:t>
                      </a:r>
                      <a:r>
                        <a:rPr lang="zh-CN" sz="1800" b="1" kern="0">
                          <a:solidFill>
                            <a:srgbClr val="000000"/>
                          </a:solidFill>
                          <a:effectLst/>
                          <a:latin typeface="+mn-ea"/>
                          <a:ea typeface="+mn-ea"/>
                          <a:cs typeface="宋体" panose="02010600030101010101" pitchFamily="2" charset="-122"/>
                        </a:rPr>
                        <a:t>解决国内外知识产权争端</a:t>
                      </a:r>
                      <a:endParaRPr lang="zh-CN" sz="1600" kern="10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17.</a:t>
                      </a:r>
                      <a:r>
                        <a:rPr lang="zh-CN" sz="1800" kern="0" dirty="0">
                          <a:solidFill>
                            <a:srgbClr val="000000"/>
                          </a:solidFill>
                          <a:effectLst/>
                          <a:latin typeface="+mn-ea"/>
                          <a:ea typeface="+mn-ea"/>
                          <a:cs typeface="宋体" panose="02010600030101010101" pitchFamily="2" charset="-122"/>
                        </a:rPr>
                        <a:t>编制并适时调整企业知识产权争端解决预案。</a:t>
                      </a:r>
                      <a:endParaRPr lang="zh-CN" sz="1600" kern="100" dirty="0">
                        <a:effectLst/>
                        <a:latin typeface="+mn-ea"/>
                        <a:ea typeface="+mn-ea"/>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mn-ea"/>
                          <a:ea typeface="+mn-ea"/>
                          <a:cs typeface="宋体" panose="02010600030101010101" pitchFamily="2" charset="-122"/>
                        </a:rPr>
                        <a:t>5</a:t>
                      </a:r>
                      <a:endParaRPr lang="zh-CN" sz="1600" kern="100" dirty="0">
                        <a:effectLst/>
                        <a:latin typeface="+mn-ea"/>
                        <a:ea typeface="+mn-ea"/>
                      </a:endParaRPr>
                    </a:p>
                  </a:txBody>
                  <a:tcPr marL="68580" marR="68580" marT="0" marB="0" anchor="ctr"/>
                </a:tc>
                <a:tc>
                  <a:txBody>
                    <a:bodyPr/>
                    <a:lstStyle/>
                    <a:p>
                      <a:pPr algn="l">
                        <a:lnSpc>
                          <a:spcPct val="150000"/>
                        </a:lnSpc>
                        <a:spcAft>
                          <a:spcPts val="0"/>
                        </a:spcAft>
                      </a:pPr>
                      <a:r>
                        <a:rPr lang="zh-CN" altLang="zh-CN" sz="1600" kern="0" dirty="0">
                          <a:solidFill>
                            <a:srgbClr val="000000"/>
                          </a:solidFill>
                          <a:effectLst/>
                          <a:latin typeface="+mn-ea"/>
                          <a:ea typeface="+mn-ea"/>
                          <a:cs typeface="宋体" panose="02010600030101010101" pitchFamily="2" charset="-122"/>
                        </a:rPr>
                        <a:t>知识产权争端解决预案</a:t>
                      </a:r>
                      <a:r>
                        <a:rPr lang="zh-CN" altLang="en-US" sz="1600" kern="0" dirty="0">
                          <a:solidFill>
                            <a:srgbClr val="000000"/>
                          </a:solidFill>
                          <a:effectLst/>
                          <a:latin typeface="+mn-ea"/>
                          <a:ea typeface="+mn-ea"/>
                          <a:cs typeface="宋体" panose="02010600030101010101" pitchFamily="2" charset="-122"/>
                        </a:rPr>
                        <a:t>；</a:t>
                      </a:r>
                      <a:endParaRPr lang="zh-CN" sz="1600" kern="100" dirty="0">
                        <a:effectLst/>
                        <a:latin typeface="+mn-ea"/>
                        <a:ea typeface="+mn-ea"/>
                      </a:endParaRPr>
                    </a:p>
                  </a:txBody>
                  <a:tcPr marL="68580" marR="68580" marT="0" marB="0" anchor="ctr"/>
                </a:tc>
                <a:extLst>
                  <a:ext uri="{0D108BD9-81ED-4DB2-BD59-A6C34878D82A}">
                    <a16:rowId xmlns:a16="http://schemas.microsoft.com/office/drawing/2014/main" xmlns="" val="2939348452"/>
                  </a:ext>
                </a:extLst>
              </a:tr>
            </a:tbl>
          </a:graphicData>
        </a:graphic>
      </p:graphicFrame>
      <p:sp>
        <p:nvSpPr>
          <p:cNvPr id="4" name="标题 3">
            <a:extLst>
              <a:ext uri="{FF2B5EF4-FFF2-40B4-BE49-F238E27FC236}">
                <a16:creationId xmlns:a16="http://schemas.microsoft.com/office/drawing/2014/main" xmlns="" id="{6224756C-BA5A-481C-BA71-C235D40F4704}"/>
              </a:ext>
            </a:extLst>
          </p:cNvPr>
          <p:cNvSpPr>
            <a:spLocks noGrp="1"/>
          </p:cNvSpPr>
          <p:nvPr>
            <p:ph type="title" idx="4294967295"/>
          </p:nvPr>
        </p:nvSpPr>
        <p:spPr/>
        <p:txBody>
          <a:bodyPr>
            <a:normAutofit/>
          </a:bodyPr>
          <a:lstStyle/>
          <a:p>
            <a:r>
              <a:rPr lang="zh-CN" altLang="en-US" sz="2800" b="1" dirty="0">
                <a:latin typeface="+mj-ea"/>
              </a:rPr>
              <a:t>国家知识产权示范企业</a:t>
            </a:r>
            <a:r>
              <a:rPr lang="en-US" altLang="zh-CN" sz="2800" b="1" dirty="0">
                <a:latin typeface="+mj-ea"/>
              </a:rPr>
              <a:t>   </a:t>
            </a:r>
            <a:r>
              <a:rPr lang="zh-CN" altLang="en-US" sz="2800" b="1" dirty="0">
                <a:latin typeface="+mj-ea"/>
              </a:rPr>
              <a:t>评价指标体系（</a:t>
            </a:r>
            <a:r>
              <a:rPr lang="en-US" altLang="zh-CN" sz="2800" b="1" dirty="0">
                <a:latin typeface="+mj-ea"/>
              </a:rPr>
              <a:t>B</a:t>
            </a:r>
            <a:r>
              <a:rPr lang="zh-CN" altLang="en-US" sz="2800" b="1" dirty="0">
                <a:latin typeface="+mj-ea"/>
              </a:rPr>
              <a:t>表）</a:t>
            </a:r>
          </a:p>
        </p:txBody>
      </p:sp>
    </p:spTree>
    <p:extLst>
      <p:ext uri="{BB962C8B-B14F-4D97-AF65-F5344CB8AC3E}">
        <p14:creationId xmlns:p14="http://schemas.microsoft.com/office/powerpoint/2010/main" xmlns="" val="674684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B870FCC3-C3EB-42ED-8B39-7254F04E40B3}"/>
              </a:ext>
            </a:extLst>
          </p:cNvPr>
          <p:cNvPicPr>
            <a:picLocks noChangeAspect="1"/>
          </p:cNvPicPr>
          <p:nvPr/>
        </p:nvPicPr>
        <p:blipFill rotWithShape="1">
          <a:blip r:embed="rId2"/>
          <a:srcRect l="20067" r="20736" b="22072"/>
          <a:stretch/>
        </p:blipFill>
        <p:spPr>
          <a:xfrm>
            <a:off x="323385" y="2293761"/>
            <a:ext cx="5006898" cy="2890489"/>
          </a:xfrm>
          <a:prstGeom prst="rect">
            <a:avLst/>
          </a:prstGeom>
        </p:spPr>
      </p:pic>
      <p:pic>
        <p:nvPicPr>
          <p:cNvPr id="5" name="图片 4">
            <a:extLst>
              <a:ext uri="{FF2B5EF4-FFF2-40B4-BE49-F238E27FC236}">
                <a16:creationId xmlns:a16="http://schemas.microsoft.com/office/drawing/2014/main" xmlns="" id="{1E122F82-8C8E-4330-ACFC-BF05FC02B087}"/>
              </a:ext>
            </a:extLst>
          </p:cNvPr>
          <p:cNvPicPr>
            <a:picLocks noChangeAspect="1"/>
          </p:cNvPicPr>
          <p:nvPr/>
        </p:nvPicPr>
        <p:blipFill rotWithShape="1">
          <a:blip r:embed="rId3"/>
          <a:srcRect l="7551" t="1" r="6245" b="1892"/>
          <a:stretch/>
        </p:blipFill>
        <p:spPr>
          <a:xfrm>
            <a:off x="6516029" y="2348450"/>
            <a:ext cx="5352586" cy="2835800"/>
          </a:xfrm>
          <a:prstGeom prst="rect">
            <a:avLst/>
          </a:prstGeom>
        </p:spPr>
      </p:pic>
      <p:sp>
        <p:nvSpPr>
          <p:cNvPr id="7" name="文本框 6">
            <a:extLst>
              <a:ext uri="{FF2B5EF4-FFF2-40B4-BE49-F238E27FC236}">
                <a16:creationId xmlns:a16="http://schemas.microsoft.com/office/drawing/2014/main" xmlns="" id="{1944A92A-68B4-4A00-992D-DB7D2E39FA80}"/>
              </a:ext>
            </a:extLst>
          </p:cNvPr>
          <p:cNvSpPr txBox="1"/>
          <p:nvPr/>
        </p:nvSpPr>
        <p:spPr>
          <a:xfrm>
            <a:off x="2194002" y="5592558"/>
            <a:ext cx="7518709" cy="707886"/>
          </a:xfrm>
          <a:prstGeom prst="rect">
            <a:avLst/>
          </a:prstGeom>
          <a:noFill/>
        </p:spPr>
        <p:txBody>
          <a:bodyPr wrap="square">
            <a:spAutoFit/>
          </a:bodyPr>
          <a:lstStyle/>
          <a:p>
            <a:r>
              <a:rPr lang="zh-CN" altLang="en-US" sz="2000" dirty="0"/>
              <a:t>国家级知识产权优势企业申报管理系统v3.38s http://shenbao.cneip.org.cn/</a:t>
            </a:r>
          </a:p>
        </p:txBody>
      </p:sp>
    </p:spTree>
    <p:extLst>
      <p:ext uri="{BB962C8B-B14F-4D97-AF65-F5344CB8AC3E}">
        <p14:creationId xmlns:p14="http://schemas.microsoft.com/office/powerpoint/2010/main" xmlns="" val="779984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CAA8DE79-4483-44E5-9F06-3FBB05B9F970}"/>
              </a:ext>
            </a:extLst>
          </p:cNvPr>
          <p:cNvPicPr>
            <a:picLocks noChangeAspect="1"/>
          </p:cNvPicPr>
          <p:nvPr/>
        </p:nvPicPr>
        <p:blipFill>
          <a:blip r:embed="rId2"/>
          <a:stretch>
            <a:fillRect/>
          </a:stretch>
        </p:blipFill>
        <p:spPr>
          <a:xfrm>
            <a:off x="1282389" y="1595147"/>
            <a:ext cx="8363415" cy="3667705"/>
          </a:xfrm>
          <a:prstGeom prst="rect">
            <a:avLst/>
          </a:prstGeom>
        </p:spPr>
      </p:pic>
    </p:spTree>
    <p:extLst>
      <p:ext uri="{BB962C8B-B14F-4D97-AF65-F5344CB8AC3E}">
        <p14:creationId xmlns:p14="http://schemas.microsoft.com/office/powerpoint/2010/main" xmlns="" val="560021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81855C46-CDF1-4796-AF64-C9414252F37D}"/>
              </a:ext>
            </a:extLst>
          </p:cNvPr>
          <p:cNvPicPr>
            <a:picLocks noChangeAspect="1"/>
          </p:cNvPicPr>
          <p:nvPr/>
        </p:nvPicPr>
        <p:blipFill>
          <a:blip r:embed="rId2"/>
          <a:stretch>
            <a:fillRect/>
          </a:stretch>
        </p:blipFill>
        <p:spPr>
          <a:xfrm>
            <a:off x="89210" y="889465"/>
            <a:ext cx="12192000" cy="5346700"/>
          </a:xfrm>
          <a:prstGeom prst="rect">
            <a:avLst/>
          </a:prstGeom>
        </p:spPr>
      </p:pic>
    </p:spTree>
    <p:extLst>
      <p:ext uri="{BB962C8B-B14F-4D97-AF65-F5344CB8AC3E}">
        <p14:creationId xmlns:p14="http://schemas.microsoft.com/office/powerpoint/2010/main" xmlns="" val="22732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1956694" y="1629985"/>
            <a:ext cx="1682448" cy="3598033"/>
          </a:xfrm>
          <a:prstGeom prst="rect">
            <a:avLst/>
          </a:prstGeom>
          <a:noFill/>
        </p:spPr>
        <p:txBody>
          <a:bodyPr vert="eaVert" wrap="square" lIns="0" tIns="0" rIns="0" bIns="0" rtlCol="0" anchor="ctr" anchorCtr="0">
            <a:spAutoFit/>
          </a:bodyPr>
          <a:lstStyle/>
          <a:p>
            <a:pPr algn="ctr"/>
            <a:r>
              <a:rPr lang="zh-CN" altLang="en-US" sz="10935" dirty="0">
                <a:solidFill>
                  <a:schemeClr val="tx1">
                    <a:lumMod val="75000"/>
                    <a:lumOff val="25000"/>
                  </a:schemeClr>
                </a:solidFill>
                <a:latin typeface="+mj-ea"/>
                <a:ea typeface="+mj-ea"/>
                <a:sym typeface="Arial" panose="020B0604020202020204" pitchFamily="34" charset="0"/>
              </a:rPr>
              <a:t>目录</a:t>
            </a:r>
          </a:p>
        </p:txBody>
      </p:sp>
      <p:sp>
        <p:nvSpPr>
          <p:cNvPr id="19" name="MH_Others_2"/>
          <p:cNvSpPr txBox="1"/>
          <p:nvPr>
            <p:custDataLst>
              <p:tags r:id="rId2"/>
            </p:custDataLst>
          </p:nvPr>
        </p:nvSpPr>
        <p:spPr>
          <a:xfrm rot="5400000">
            <a:off x="206886" y="3110998"/>
            <a:ext cx="3128393" cy="636008"/>
          </a:xfrm>
          <a:prstGeom prst="rect">
            <a:avLst/>
          </a:prstGeom>
          <a:noFill/>
        </p:spPr>
        <p:txBody>
          <a:bodyPr wrap="square" lIns="0" tIns="0" rIns="0" bIns="0">
            <a:spAutoFit/>
          </a:bodyPr>
          <a:lstStyle/>
          <a:p>
            <a:pPr algn="ctr">
              <a:defRPr/>
            </a:pPr>
            <a:r>
              <a:rPr lang="en-US" altLang="zh-CN" sz="4135" dirty="0">
                <a:solidFill>
                  <a:schemeClr val="tx1">
                    <a:lumMod val="75000"/>
                    <a:lumOff val="25000"/>
                  </a:schemeClr>
                </a:solidFill>
                <a:latin typeface="+mj-lt"/>
                <a:ea typeface="微软雅黑" panose="020B0503020204020204" pitchFamily="34" charset="-122"/>
                <a:sym typeface="Arial" panose="020B0604020202020204" pitchFamily="34" charset="0"/>
              </a:rPr>
              <a:t>CONTENTS</a:t>
            </a:r>
            <a:endParaRPr lang="zh-CN" altLang="en-US" sz="4135" dirty="0">
              <a:solidFill>
                <a:schemeClr val="tx1">
                  <a:lumMod val="75000"/>
                  <a:lumOff val="25000"/>
                </a:schemeClr>
              </a:solidFill>
              <a:latin typeface="+mj-lt"/>
              <a:ea typeface="微软雅黑" panose="020B0503020204020204" pitchFamily="34" charset="-122"/>
              <a:sym typeface="Arial" panose="020B0604020202020204" pitchFamily="34" charset="0"/>
            </a:endParaRPr>
          </a:p>
        </p:txBody>
      </p:sp>
      <p:sp>
        <p:nvSpPr>
          <p:cNvPr id="14" name="MH_Other_1"/>
          <p:cNvSpPr>
            <a:spLocks noChangeAspect="1"/>
          </p:cNvSpPr>
          <p:nvPr>
            <p:custDataLst>
              <p:tags r:id="rId3"/>
            </p:custDataLst>
          </p:nvPr>
        </p:nvSpPr>
        <p:spPr>
          <a:xfrm>
            <a:off x="4694315" y="2474384"/>
            <a:ext cx="681248" cy="682612"/>
          </a:xfrm>
          <a:prstGeom prst="ellipse">
            <a:avLst/>
          </a:prstGeom>
          <a:solidFill>
            <a:srgbClr val="FFFFFF"/>
          </a:solidFill>
          <a:ln w="57150" cap="flat" cmpd="sng" algn="ctr">
            <a:solidFill>
              <a:schemeClr val="tx1">
                <a:lumMod val="65000"/>
                <a:lumOff val="35000"/>
              </a:schemeClr>
            </a:solidFill>
            <a:prstDash val="solid"/>
          </a:ln>
          <a:effectLst/>
        </p:spPr>
        <p:txBody>
          <a:bodyPr lIns="0" tIns="0" rIns="0" bIns="0" anchor="ctr"/>
          <a:lstStyle/>
          <a:p>
            <a:pPr algn="ctr">
              <a:defRPr/>
            </a:pPr>
            <a:r>
              <a:rPr lang="en-US" altLang="zh-CN" sz="4000" kern="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a:t>
            </a:r>
          </a:p>
        </p:txBody>
      </p:sp>
      <p:sp>
        <p:nvSpPr>
          <p:cNvPr id="17" name="MH_Other_2"/>
          <p:cNvSpPr>
            <a:spLocks noChangeAspect="1"/>
          </p:cNvSpPr>
          <p:nvPr>
            <p:custDataLst>
              <p:tags r:id="rId4"/>
            </p:custDataLst>
          </p:nvPr>
        </p:nvSpPr>
        <p:spPr>
          <a:xfrm>
            <a:off x="4694315" y="3429000"/>
            <a:ext cx="681248" cy="682612"/>
          </a:xfrm>
          <a:prstGeom prst="ellipse">
            <a:avLst/>
          </a:prstGeom>
          <a:solidFill>
            <a:srgbClr val="FFFFFF"/>
          </a:solidFill>
          <a:ln w="57150" cap="flat" cmpd="sng" algn="ctr">
            <a:solidFill>
              <a:schemeClr val="tx1">
                <a:lumMod val="65000"/>
                <a:lumOff val="35000"/>
              </a:schemeClr>
            </a:solidFill>
            <a:prstDash val="solid"/>
          </a:ln>
          <a:effectLst/>
        </p:spPr>
        <p:txBody>
          <a:bodyPr lIns="0" tIns="0" rIns="0" bIns="0" anchor="ctr"/>
          <a:lstStyle/>
          <a:p>
            <a:pPr algn="ctr">
              <a:defRPr/>
            </a:pPr>
            <a:r>
              <a:rPr lang="en-US" altLang="zh-CN" sz="4000" kern="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2</a:t>
            </a:r>
          </a:p>
        </p:txBody>
      </p:sp>
      <p:sp>
        <p:nvSpPr>
          <p:cNvPr id="30" name="MH_Text_1"/>
          <p:cNvSpPr/>
          <p:nvPr>
            <p:custDataLst>
              <p:tags r:id="rId5"/>
            </p:custDataLst>
          </p:nvPr>
        </p:nvSpPr>
        <p:spPr>
          <a:xfrm>
            <a:off x="5628158" y="3443876"/>
            <a:ext cx="4895716" cy="580672"/>
          </a:xfrm>
          <a:prstGeom prst="rect">
            <a:avLst/>
          </a:prstGeom>
        </p:spPr>
        <p:txBody>
          <a:bodyPr wrap="square" lIns="0" tIns="0" rIns="0" bIns="0" anchor="ctr">
            <a:spAutoFit/>
          </a:bodyPr>
          <a:lstStyle/>
          <a:p>
            <a:pPr>
              <a:lnSpc>
                <a:spcPct val="150000"/>
              </a:lnSpc>
              <a:buFont typeface="Arial" panose="020B0604020202020204" pitchFamily="34" charset="0"/>
              <a:buNone/>
            </a:pPr>
            <a:r>
              <a:rPr lang="zh-CN" altLang="en-US" sz="2800" dirty="0">
                <a:solidFill>
                  <a:prstClr val="black"/>
                </a:solidFill>
                <a:latin typeface="+mn-ea"/>
                <a:ea typeface="+mn-ea"/>
              </a:rPr>
              <a:t>申报流程</a:t>
            </a:r>
            <a:endParaRPr lang="en-US" altLang="zh-CN" sz="2800" dirty="0">
              <a:solidFill>
                <a:prstClr val="black"/>
              </a:solidFill>
              <a:latin typeface="+mn-ea"/>
              <a:ea typeface="+mn-ea"/>
            </a:endParaRPr>
          </a:p>
        </p:txBody>
      </p:sp>
      <p:sp>
        <p:nvSpPr>
          <p:cNvPr id="11" name="MH_Text_1">
            <a:extLst>
              <a:ext uri="{FF2B5EF4-FFF2-40B4-BE49-F238E27FC236}">
                <a16:creationId xmlns:a16="http://schemas.microsoft.com/office/drawing/2014/main" xmlns="" id="{BFAD6B2D-8F5B-4A8F-A645-A184EC4F0376}"/>
              </a:ext>
            </a:extLst>
          </p:cNvPr>
          <p:cNvSpPr/>
          <p:nvPr>
            <p:custDataLst>
              <p:tags r:id="rId6"/>
            </p:custDataLst>
          </p:nvPr>
        </p:nvSpPr>
        <p:spPr>
          <a:xfrm>
            <a:off x="5628158" y="2475585"/>
            <a:ext cx="4895716" cy="580672"/>
          </a:xfrm>
          <a:prstGeom prst="rect">
            <a:avLst/>
          </a:prstGeom>
        </p:spPr>
        <p:txBody>
          <a:bodyPr wrap="square" lIns="0" tIns="0" rIns="0" bIns="0" anchor="ctr">
            <a:spAutoFit/>
          </a:bodyPr>
          <a:lstStyle/>
          <a:p>
            <a:pPr>
              <a:lnSpc>
                <a:spcPct val="150000"/>
              </a:lnSpc>
              <a:buFont typeface="Arial" panose="020B0604020202020204" pitchFamily="34" charset="0"/>
              <a:buNone/>
            </a:pPr>
            <a:r>
              <a:rPr lang="zh-CN" altLang="en-US" sz="2800" dirty="0">
                <a:solidFill>
                  <a:prstClr val="black"/>
                </a:solidFill>
                <a:latin typeface="+mn-ea"/>
                <a:ea typeface="+mn-ea"/>
              </a:rPr>
              <a:t>申报条件的解读</a:t>
            </a:r>
            <a:endParaRPr lang="en-US" altLang="zh-CN" sz="2800" dirty="0">
              <a:solidFill>
                <a:prstClr val="black"/>
              </a:solidFill>
              <a:latin typeface="+mn-ea"/>
              <a:ea typeface="+mn-ea"/>
            </a:endParaRPr>
          </a:p>
        </p:txBody>
      </p:sp>
    </p:spTree>
    <p:extLst>
      <p:ext uri="{BB962C8B-B14F-4D97-AF65-F5344CB8AC3E}">
        <p14:creationId xmlns:p14="http://schemas.microsoft.com/office/powerpoint/2010/main" xmlns="" val="228376515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par>
                          <p:cTn id="17" fill="hold">
                            <p:stCondLst>
                              <p:cond delay="1700"/>
                            </p:stCondLst>
                            <p:childTnLst>
                              <p:par>
                                <p:cTn id="18" presetID="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0-#ppt_w/2"/>
                                          </p:val>
                                        </p:tav>
                                        <p:tav tm="100000">
                                          <p:val>
                                            <p:strVal val="#ppt_x"/>
                                          </p:val>
                                        </p:tav>
                                      </p:tavLst>
                                    </p:anim>
                                    <p:anim calcmode="lin" valueType="num">
                                      <p:cBhvr additive="base">
                                        <p:cTn id="21" dur="500" fill="hold"/>
                                        <p:tgtEl>
                                          <p:spTgt spid="1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0-#ppt_w/2"/>
                                          </p:val>
                                        </p:tav>
                                        <p:tav tm="100000">
                                          <p:val>
                                            <p:strVal val="#ppt_x"/>
                                          </p:val>
                                        </p:tav>
                                      </p:tavLst>
                                    </p:anim>
                                    <p:anim calcmode="lin" valueType="num">
                                      <p:cBhvr additive="base">
                                        <p:cTn id="25" dur="500" fill="hold"/>
                                        <p:tgtEl>
                                          <p:spTgt spid="30"/>
                                        </p:tgtEl>
                                        <p:attrNameLst>
                                          <p:attrName>ppt_y</p:attrName>
                                        </p:attrNameLst>
                                      </p:cBhvr>
                                      <p:tavLst>
                                        <p:tav tm="0">
                                          <p:val>
                                            <p:strVal val="#ppt_y"/>
                                          </p:val>
                                        </p:tav>
                                        <p:tav tm="100000">
                                          <p:val>
                                            <p:strVal val="#ppt_y"/>
                                          </p:val>
                                        </p:tav>
                                      </p:tavLst>
                                    </p:anim>
                                  </p:childTnLst>
                                </p:cTn>
                              </p:par>
                            </p:childTnLst>
                          </p:cTn>
                        </p:par>
                        <p:par>
                          <p:cTn id="26" fill="hold">
                            <p:stCondLst>
                              <p:cond delay="2200"/>
                            </p:stCondLst>
                            <p:childTnLst>
                              <p:par>
                                <p:cTn id="27" presetID="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0-#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4" grpId="0" animBg="1"/>
      <p:bldP spid="17" grpId="0" animBg="1"/>
      <p:bldP spid="3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2C62A95C-907A-426B-9525-E007A77D36DF}"/>
              </a:ext>
            </a:extLst>
          </p:cNvPr>
          <p:cNvPicPr>
            <a:picLocks noChangeAspect="1"/>
          </p:cNvPicPr>
          <p:nvPr/>
        </p:nvPicPr>
        <p:blipFill>
          <a:blip r:embed="rId2"/>
          <a:stretch>
            <a:fillRect/>
          </a:stretch>
        </p:blipFill>
        <p:spPr>
          <a:xfrm>
            <a:off x="0" y="1198349"/>
            <a:ext cx="5698274" cy="4722949"/>
          </a:xfrm>
          <a:prstGeom prst="rect">
            <a:avLst/>
          </a:prstGeom>
        </p:spPr>
      </p:pic>
      <p:pic>
        <p:nvPicPr>
          <p:cNvPr id="5" name="图片 4">
            <a:extLst>
              <a:ext uri="{FF2B5EF4-FFF2-40B4-BE49-F238E27FC236}">
                <a16:creationId xmlns:a16="http://schemas.microsoft.com/office/drawing/2014/main" xmlns="" id="{5C6AB919-7FEB-4D6A-8818-635AC45A30DA}"/>
              </a:ext>
            </a:extLst>
          </p:cNvPr>
          <p:cNvPicPr>
            <a:picLocks noChangeAspect="1"/>
          </p:cNvPicPr>
          <p:nvPr/>
        </p:nvPicPr>
        <p:blipFill>
          <a:blip r:embed="rId3"/>
          <a:stretch>
            <a:fillRect/>
          </a:stretch>
        </p:blipFill>
        <p:spPr>
          <a:xfrm>
            <a:off x="5698274" y="1254104"/>
            <a:ext cx="6299257" cy="4973445"/>
          </a:xfrm>
          <a:prstGeom prst="rect">
            <a:avLst/>
          </a:prstGeom>
        </p:spPr>
      </p:pic>
    </p:spTree>
    <p:extLst>
      <p:ext uri="{BB962C8B-B14F-4D97-AF65-F5344CB8AC3E}">
        <p14:creationId xmlns:p14="http://schemas.microsoft.com/office/powerpoint/2010/main" xmlns="" val="275132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2"/>
          <p:cNvSpPr txBox="1"/>
          <p:nvPr/>
        </p:nvSpPr>
        <p:spPr>
          <a:xfrm>
            <a:off x="5326848" y="4131598"/>
            <a:ext cx="4067635" cy="410353"/>
          </a:xfrm>
          <a:prstGeom prst="rect">
            <a:avLst/>
          </a:prstGeom>
          <a:noFill/>
        </p:spPr>
        <p:txBody>
          <a:bodyPr wrap="none" lIns="121848" tIns="60920" rIns="121848" bIns="60920" rtlCol="0">
            <a:spAutoFit/>
          </a:bodyPr>
          <a:lstStyle/>
          <a:p>
            <a:r>
              <a:rPr lang="en-US" altLang="zh-CN" sz="1865" dirty="0">
                <a:solidFill>
                  <a:schemeClr val="tx1">
                    <a:lumMod val="85000"/>
                    <a:lumOff val="15000"/>
                  </a:schemeClr>
                </a:solidFill>
                <a:latin typeface="+mn-ea"/>
                <a:ea typeface="+mn-ea"/>
                <a:cs typeface="+mn-ea"/>
                <a:sym typeface="+mn-lt"/>
              </a:rPr>
              <a:t>【</a:t>
            </a:r>
            <a:r>
              <a:rPr lang="zh-CN" altLang="en-US" sz="1865" dirty="0">
                <a:solidFill>
                  <a:schemeClr val="tx1">
                    <a:lumMod val="85000"/>
                    <a:lumOff val="15000"/>
                  </a:schemeClr>
                </a:solidFill>
                <a:latin typeface="+mn-ea"/>
                <a:ea typeface="+mn-ea"/>
                <a:cs typeface="+mn-ea"/>
                <a:sym typeface="+mn-lt"/>
              </a:rPr>
              <a:t>广州粤高专利商标代理有限公司</a:t>
            </a:r>
            <a:r>
              <a:rPr lang="en-US" altLang="zh-CN" sz="1865" dirty="0">
                <a:solidFill>
                  <a:schemeClr val="tx1">
                    <a:lumMod val="85000"/>
                    <a:lumOff val="15000"/>
                  </a:schemeClr>
                </a:solidFill>
                <a:latin typeface="+mn-ea"/>
                <a:ea typeface="+mn-ea"/>
                <a:cs typeface="+mn-ea"/>
                <a:sym typeface="+mn-lt"/>
              </a:rPr>
              <a:t>】</a:t>
            </a:r>
            <a:endParaRPr lang="zh-CN" altLang="en-US" sz="1865" dirty="0">
              <a:solidFill>
                <a:schemeClr val="tx1">
                  <a:lumMod val="85000"/>
                  <a:lumOff val="15000"/>
                </a:schemeClr>
              </a:solidFill>
              <a:latin typeface="+mn-ea"/>
              <a:ea typeface="+mn-ea"/>
              <a:cs typeface="+mn-ea"/>
              <a:sym typeface="+mn-lt"/>
            </a:endParaRPr>
          </a:p>
        </p:txBody>
      </p:sp>
      <p:sp>
        <p:nvSpPr>
          <p:cNvPr id="3" name="矩形 2"/>
          <p:cNvSpPr/>
          <p:nvPr/>
        </p:nvSpPr>
        <p:spPr>
          <a:xfrm>
            <a:off x="4866083" y="3156863"/>
            <a:ext cx="6912768" cy="861694"/>
          </a:xfrm>
          <a:prstGeom prst="rect">
            <a:avLst/>
          </a:prstGeom>
        </p:spPr>
        <p:txBody>
          <a:bodyPr wrap="square" lIns="121848" tIns="60920" rIns="121848" bIns="60920">
            <a:spAutoFit/>
          </a:bodyPr>
          <a:lstStyle/>
          <a:p>
            <a:pPr algn="dist" fontAlgn="auto">
              <a:spcBef>
                <a:spcPts val="0"/>
              </a:spcBef>
              <a:spcAft>
                <a:spcPts val="0"/>
              </a:spcAft>
              <a:defRPr/>
            </a:pPr>
            <a:r>
              <a:rPr lang="zh-CN" altLang="en-US" sz="4800" b="1" spc="400" dirty="0">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谢谢您的聆听</a:t>
            </a:r>
          </a:p>
        </p:txBody>
      </p:sp>
      <p:cxnSp>
        <p:nvCxnSpPr>
          <p:cNvPr id="5" name="直接连接符 4"/>
          <p:cNvCxnSpPr/>
          <p:nvPr/>
        </p:nvCxnSpPr>
        <p:spPr>
          <a:xfrm>
            <a:off x="5518872" y="4075076"/>
            <a:ext cx="5520753"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33"/>
          <p:cNvSpPr txBox="1"/>
          <p:nvPr/>
        </p:nvSpPr>
        <p:spPr>
          <a:xfrm>
            <a:off x="5329179" y="4541886"/>
            <a:ext cx="5900135" cy="410328"/>
          </a:xfrm>
          <a:prstGeom prst="rect">
            <a:avLst/>
          </a:prstGeom>
          <a:noFill/>
        </p:spPr>
        <p:txBody>
          <a:bodyPr wrap="square" lIns="121824" tIns="60908" rIns="121824" bIns="60908" rtlCol="0">
            <a:spAutoFit/>
          </a:bodyPr>
          <a:lstStyle/>
          <a:p>
            <a:r>
              <a:rPr lang="en-US" altLang="zh-CN" sz="1865" dirty="0">
                <a:solidFill>
                  <a:schemeClr val="tx1">
                    <a:lumMod val="85000"/>
                    <a:lumOff val="15000"/>
                  </a:schemeClr>
                </a:solidFill>
                <a:latin typeface="+mn-ea"/>
                <a:ea typeface="+mn-ea"/>
              </a:rPr>
              <a:t>【</a:t>
            </a:r>
            <a:r>
              <a:rPr lang="zh-CN" altLang="en-US" sz="1865" dirty="0">
                <a:solidFill>
                  <a:schemeClr val="tx1">
                    <a:lumMod val="85000"/>
                    <a:lumOff val="15000"/>
                  </a:schemeClr>
                </a:solidFill>
                <a:latin typeface="+mn-ea"/>
                <a:ea typeface="+mn-ea"/>
              </a:rPr>
              <a:t>主讲人：陈炯润</a:t>
            </a:r>
            <a:r>
              <a:rPr lang="en-US" altLang="zh-CN" sz="1865" dirty="0">
                <a:solidFill>
                  <a:schemeClr val="tx1">
                    <a:lumMod val="85000"/>
                    <a:lumOff val="15000"/>
                  </a:schemeClr>
                </a:solidFill>
                <a:latin typeface="+mn-ea"/>
                <a:ea typeface="+mn-ea"/>
              </a:rPr>
              <a:t> 】</a:t>
            </a:r>
            <a:endParaRPr lang="zh-CN" altLang="en-US" sz="1865" dirty="0">
              <a:solidFill>
                <a:schemeClr val="tx1">
                  <a:lumMod val="85000"/>
                  <a:lumOff val="15000"/>
                </a:schemeClr>
              </a:solidFill>
              <a:latin typeface="+mn-ea"/>
              <a:ea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87984" y="1421083"/>
            <a:ext cx="4368800" cy="4368800"/>
          </a:xfrm>
          <a:prstGeom prst="rect">
            <a:avLst/>
          </a:prstGeom>
          <a:ln>
            <a:solidFill>
              <a:schemeClr val="tx1">
                <a:lumMod val="95000"/>
                <a:lumOff val="5000"/>
              </a:schemeClr>
            </a:solidFill>
          </a:ln>
        </p:spPr>
      </p:pic>
      <p:sp>
        <p:nvSpPr>
          <p:cNvPr id="3" name="文本框 2"/>
          <p:cNvSpPr txBox="1"/>
          <p:nvPr/>
        </p:nvSpPr>
        <p:spPr>
          <a:xfrm>
            <a:off x="2736000" y="429001"/>
            <a:ext cx="6720000" cy="656655"/>
          </a:xfrm>
          <a:prstGeom prst="rect">
            <a:avLst/>
          </a:prstGeom>
          <a:noFill/>
        </p:spPr>
        <p:txBody>
          <a:bodyPr wrap="square" lIns="0" tIns="0" rIns="0" bIns="0" rtlCol="0">
            <a:spAutoFit/>
          </a:bodyPr>
          <a:lstStyle/>
          <a:p>
            <a:pPr algn="ctr"/>
            <a:r>
              <a:rPr lang="zh-CN" altLang="en-US" sz="4265" dirty="0">
                <a:solidFill>
                  <a:schemeClr val="tx1">
                    <a:lumMod val="85000"/>
                    <a:lumOff val="15000"/>
                  </a:schemeClr>
                </a:solidFill>
                <a:latin typeface="+mj-ea"/>
                <a:ea typeface="+mj-ea"/>
              </a:rPr>
              <a:t>欢迎关注</a:t>
            </a:r>
          </a:p>
        </p:txBody>
      </p:sp>
      <p:pic>
        <p:nvPicPr>
          <p:cNvPr id="8" name="图片 7">
            <a:extLst>
              <a:ext uri="{FF2B5EF4-FFF2-40B4-BE49-F238E27FC236}">
                <a16:creationId xmlns:a16="http://schemas.microsoft.com/office/drawing/2014/main" xmlns="" id="{E86E0628-6BE6-4567-9057-A6ED1579542C}"/>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06896" y="1421083"/>
            <a:ext cx="4368800" cy="437519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E3AD6DC-42DD-413D-ABA9-DA6EBFCE9824}"/>
              </a:ext>
            </a:extLst>
          </p:cNvPr>
          <p:cNvSpPr>
            <a:spLocks noGrp="1"/>
          </p:cNvSpPr>
          <p:nvPr>
            <p:ph type="title" idx="4294967295"/>
          </p:nvPr>
        </p:nvSpPr>
        <p:spPr>
          <a:xfrm>
            <a:off x="838200" y="654615"/>
            <a:ext cx="10515600" cy="774743"/>
          </a:xfrm>
        </p:spPr>
        <p:txBody>
          <a:bodyPr>
            <a:normAutofit/>
          </a:bodyPr>
          <a:lstStyle/>
          <a:p>
            <a:r>
              <a:rPr lang="zh-CN" altLang="en-US" sz="3200" b="1" kern="100" dirty="0">
                <a:effectLst/>
                <a:latin typeface="+mj-ea"/>
                <a:cs typeface="Times New Roman" panose="02020603050405020304" pitchFamily="18" charset="0"/>
              </a:rPr>
              <a:t>知识产权优势、示范企业</a:t>
            </a:r>
            <a:endParaRPr lang="zh-CN" altLang="en-US" sz="11500" b="1" dirty="0">
              <a:latin typeface="+mj-ea"/>
            </a:endParaRPr>
          </a:p>
        </p:txBody>
      </p:sp>
      <p:sp>
        <p:nvSpPr>
          <p:cNvPr id="5" name="矩形 4">
            <a:extLst>
              <a:ext uri="{FF2B5EF4-FFF2-40B4-BE49-F238E27FC236}">
                <a16:creationId xmlns:a16="http://schemas.microsoft.com/office/drawing/2014/main" xmlns="" id="{AF161310-A0BC-418A-968C-C8EC5E4C3FC6}"/>
              </a:ext>
            </a:extLst>
          </p:cNvPr>
          <p:cNvSpPr/>
          <p:nvPr/>
        </p:nvSpPr>
        <p:spPr>
          <a:xfrm>
            <a:off x="838200" y="1429358"/>
            <a:ext cx="10093892" cy="1731243"/>
          </a:xfrm>
          <a:prstGeom prst="rect">
            <a:avLst/>
          </a:prstGeom>
        </p:spPr>
        <p:txBody>
          <a:bodyPr wrap="square">
            <a:spAutoFit/>
          </a:bodyPr>
          <a:lstStyle/>
          <a:p>
            <a:pPr>
              <a:lnSpc>
                <a:spcPct val="150000"/>
              </a:lnSpc>
            </a:pPr>
            <a:r>
              <a:rPr lang="zh-CN" altLang="en-US" dirty="0"/>
              <a:t>为深入实施创新驱动发展战略和知识产权战略，大力推进</a:t>
            </a:r>
            <a:r>
              <a:rPr lang="en-US" altLang="zh-CN" dirty="0"/>
              <a:t>《</a:t>
            </a:r>
            <a:r>
              <a:rPr lang="zh-CN" altLang="en-US" dirty="0"/>
              <a:t>全国专利事业发展战略（</a:t>
            </a:r>
            <a:r>
              <a:rPr lang="en-US" altLang="zh-CN" dirty="0"/>
              <a:t>2011—2020</a:t>
            </a:r>
            <a:r>
              <a:rPr lang="zh-CN" altLang="en-US" dirty="0"/>
              <a:t>年）</a:t>
            </a:r>
            <a:r>
              <a:rPr lang="en-US" altLang="zh-CN" dirty="0"/>
              <a:t>》</a:t>
            </a:r>
            <a:r>
              <a:rPr lang="zh-CN" altLang="en-US" dirty="0"/>
              <a:t>贯彻落实，加快形成一批拥有自主知识产权和知名品牌、国际竞争力较强的骨干企业，国家知识产权局总结企业知识产权试点示范工作经验，开展的</a:t>
            </a:r>
            <a:r>
              <a:rPr lang="zh-CN" altLang="en-US" b="1" dirty="0">
                <a:solidFill>
                  <a:srgbClr val="660066"/>
                </a:solidFill>
              </a:rPr>
              <a:t>国家级知识产权优势企业和示范企业</a:t>
            </a:r>
            <a:r>
              <a:rPr lang="zh-CN" altLang="en-US" b="1" dirty="0"/>
              <a:t>培育</a:t>
            </a:r>
            <a:r>
              <a:rPr lang="zh-CN" altLang="en-US" dirty="0"/>
              <a:t>工作。</a:t>
            </a:r>
          </a:p>
        </p:txBody>
      </p:sp>
      <p:pic>
        <p:nvPicPr>
          <p:cNvPr id="6" name="图片 5">
            <a:extLst>
              <a:ext uri="{FF2B5EF4-FFF2-40B4-BE49-F238E27FC236}">
                <a16:creationId xmlns:a16="http://schemas.microsoft.com/office/drawing/2014/main" xmlns="" id="{40CE18F6-2DA3-42D0-97F2-BFEEF86875CC}"/>
              </a:ext>
            </a:extLst>
          </p:cNvPr>
          <p:cNvPicPr>
            <a:picLocks noChangeAspect="1"/>
          </p:cNvPicPr>
          <p:nvPr/>
        </p:nvPicPr>
        <p:blipFill>
          <a:blip r:embed="rId3"/>
          <a:stretch>
            <a:fillRect/>
          </a:stretch>
        </p:blipFill>
        <p:spPr>
          <a:xfrm>
            <a:off x="981076" y="3429000"/>
            <a:ext cx="4781550" cy="3000375"/>
          </a:xfrm>
          <a:prstGeom prst="rect">
            <a:avLst/>
          </a:prstGeom>
        </p:spPr>
      </p:pic>
      <p:pic>
        <p:nvPicPr>
          <p:cNvPr id="7" name="图片 6">
            <a:extLst>
              <a:ext uri="{FF2B5EF4-FFF2-40B4-BE49-F238E27FC236}">
                <a16:creationId xmlns:a16="http://schemas.microsoft.com/office/drawing/2014/main" xmlns="" id="{E5988CB6-61B5-4572-9A0E-CB33DCF19B62}"/>
              </a:ext>
            </a:extLst>
          </p:cNvPr>
          <p:cNvPicPr>
            <a:picLocks noChangeAspect="1"/>
          </p:cNvPicPr>
          <p:nvPr/>
        </p:nvPicPr>
        <p:blipFill>
          <a:blip r:embed="rId4"/>
          <a:stretch>
            <a:fillRect/>
          </a:stretch>
        </p:blipFill>
        <p:spPr>
          <a:xfrm>
            <a:off x="6429375" y="3437117"/>
            <a:ext cx="4502717" cy="2952459"/>
          </a:xfrm>
          <a:prstGeom prst="rect">
            <a:avLst/>
          </a:prstGeom>
        </p:spPr>
      </p:pic>
    </p:spTree>
    <p:extLst>
      <p:ext uri="{BB962C8B-B14F-4D97-AF65-F5344CB8AC3E}">
        <p14:creationId xmlns:p14="http://schemas.microsoft.com/office/powerpoint/2010/main" xmlns="" val="170656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7D4FBCC0-1B23-417D-AAE8-4826C42EBC3D}"/>
              </a:ext>
            </a:extLst>
          </p:cNvPr>
          <p:cNvSpPr txBox="1"/>
          <p:nvPr/>
        </p:nvSpPr>
        <p:spPr>
          <a:xfrm>
            <a:off x="0" y="634366"/>
            <a:ext cx="5001491" cy="461665"/>
          </a:xfrm>
          <a:prstGeom prst="rect">
            <a:avLst/>
          </a:prstGeom>
          <a:noFill/>
        </p:spPr>
        <p:txBody>
          <a:bodyPr wrap="square" rtlCol="0">
            <a:spAutoFit/>
          </a:bodyPr>
          <a:lstStyle/>
          <a:p>
            <a:r>
              <a:rPr lang="zh-CN" altLang="en-US" sz="2400" b="1" dirty="0">
                <a:latin typeface="宋体" panose="02010600030101010101" pitchFamily="2" charset="-122"/>
                <a:ea typeface="宋体" panose="02010600030101010101" pitchFamily="2" charset="-122"/>
              </a:rPr>
              <a:t>优势、示范企业资助</a:t>
            </a:r>
          </a:p>
        </p:txBody>
      </p:sp>
      <p:sp>
        <p:nvSpPr>
          <p:cNvPr id="3" name="矩形: 圆角 2">
            <a:extLst>
              <a:ext uri="{FF2B5EF4-FFF2-40B4-BE49-F238E27FC236}">
                <a16:creationId xmlns:a16="http://schemas.microsoft.com/office/drawing/2014/main" xmlns="" id="{DE4DAE39-0A71-44EB-B07C-24A37DBD109F}"/>
              </a:ext>
            </a:extLst>
          </p:cNvPr>
          <p:cNvSpPr/>
          <p:nvPr/>
        </p:nvSpPr>
        <p:spPr>
          <a:xfrm>
            <a:off x="1045669" y="1891613"/>
            <a:ext cx="9851280" cy="817418"/>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atin typeface="仿宋" panose="02010609060101010101" pitchFamily="49" charset="-122"/>
                <a:ea typeface="仿宋" panose="02010609060101010101" pitchFamily="49" charset="-122"/>
              </a:rPr>
              <a:t>知识产权强企培育项目（</a:t>
            </a:r>
            <a:r>
              <a:rPr lang="en-US" altLang="zh-CN" dirty="0">
                <a:latin typeface="仿宋" panose="02010609060101010101" pitchFamily="49" charset="-122"/>
                <a:ea typeface="仿宋" panose="02010609060101010101" pitchFamily="49" charset="-122"/>
              </a:rPr>
              <a:t>20</a:t>
            </a:r>
            <a:r>
              <a:rPr lang="zh-CN" altLang="en-US" dirty="0">
                <a:latin typeface="仿宋" panose="02010609060101010101" pitchFamily="49" charset="-122"/>
                <a:ea typeface="仿宋" panose="02010609060101010101" pitchFamily="49" charset="-122"/>
              </a:rPr>
              <a:t>万）</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广东省示范企业</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国家优势企业（</a:t>
            </a:r>
            <a:r>
              <a:rPr lang="en-US" altLang="zh-CN" dirty="0">
                <a:latin typeface="仿宋" panose="02010609060101010101" pitchFamily="49" charset="-122"/>
                <a:ea typeface="仿宋" panose="02010609060101010101" pitchFamily="49" charset="-122"/>
              </a:rPr>
              <a:t>5</a:t>
            </a:r>
            <a:r>
              <a:rPr lang="zh-CN" altLang="en-US" dirty="0">
                <a:latin typeface="仿宋" panose="02010609060101010101" pitchFamily="49" charset="-122"/>
                <a:ea typeface="仿宋" panose="02010609060101010101" pitchFamily="49" charset="-122"/>
              </a:rPr>
              <a:t>万）</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国家示范企业（</a:t>
            </a:r>
            <a:r>
              <a:rPr lang="en-US" altLang="zh-CN" dirty="0">
                <a:latin typeface="仿宋" panose="02010609060101010101" pitchFamily="49" charset="-122"/>
                <a:ea typeface="仿宋" panose="02010609060101010101" pitchFamily="49" charset="-122"/>
              </a:rPr>
              <a:t>20</a:t>
            </a:r>
            <a:r>
              <a:rPr lang="zh-CN" altLang="en-US" dirty="0">
                <a:latin typeface="仿宋" panose="02010609060101010101" pitchFamily="49" charset="-122"/>
                <a:ea typeface="仿宋" panose="02010609060101010101" pitchFamily="49" charset="-122"/>
              </a:rPr>
              <a:t>万）</a:t>
            </a:r>
          </a:p>
        </p:txBody>
      </p:sp>
      <p:sp>
        <p:nvSpPr>
          <p:cNvPr id="4" name="矩形: 圆角 3">
            <a:extLst>
              <a:ext uri="{FF2B5EF4-FFF2-40B4-BE49-F238E27FC236}">
                <a16:creationId xmlns:a16="http://schemas.microsoft.com/office/drawing/2014/main" xmlns="" id="{7E361445-7BF4-4A7D-8822-1FE690B2BCAA}"/>
              </a:ext>
            </a:extLst>
          </p:cNvPr>
          <p:cNvSpPr/>
          <p:nvPr/>
        </p:nvSpPr>
        <p:spPr>
          <a:xfrm>
            <a:off x="893617" y="3504613"/>
            <a:ext cx="10155384" cy="1219786"/>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lang="zh-CN" altLang="en-US" dirty="0">
                <a:latin typeface="仿宋" panose="02010609060101010101" pitchFamily="49" charset="-122"/>
                <a:ea typeface="仿宋" panose="02010609060101010101" pitchFamily="49" charset="-122"/>
              </a:rPr>
              <a:t>开发区优势企业（</a:t>
            </a:r>
            <a:r>
              <a:rPr lang="en-US" altLang="zh-CN" dirty="0">
                <a:latin typeface="仿宋" panose="02010609060101010101" pitchFamily="49" charset="-122"/>
                <a:ea typeface="仿宋" panose="02010609060101010101" pitchFamily="49" charset="-122"/>
              </a:rPr>
              <a:t>10</a:t>
            </a:r>
            <a:r>
              <a:rPr lang="zh-CN" altLang="en-US" dirty="0">
                <a:latin typeface="仿宋" panose="02010609060101010101" pitchFamily="49" charset="-122"/>
                <a:ea typeface="仿宋" panose="02010609060101010101" pitchFamily="49" charset="-122"/>
              </a:rPr>
              <a:t>万）</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开发区示范企业（</a:t>
            </a:r>
            <a:r>
              <a:rPr lang="en-US" altLang="zh-CN" dirty="0">
                <a:latin typeface="仿宋" panose="02010609060101010101" pitchFamily="49" charset="-122"/>
                <a:ea typeface="仿宋" panose="02010609060101010101" pitchFamily="49" charset="-122"/>
              </a:rPr>
              <a:t>20</a:t>
            </a:r>
            <a:r>
              <a:rPr lang="zh-CN" altLang="en-US" dirty="0">
                <a:latin typeface="仿宋" panose="02010609060101010101" pitchFamily="49" charset="-122"/>
                <a:ea typeface="仿宋" panose="02010609060101010101" pitchFamily="49" charset="-122"/>
              </a:rPr>
              <a:t>万）</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广东省示范企业（</a:t>
            </a:r>
            <a:r>
              <a:rPr lang="en-US" altLang="zh-CN" dirty="0">
                <a:latin typeface="仿宋" panose="02010609060101010101" pitchFamily="49" charset="-122"/>
                <a:ea typeface="仿宋" panose="02010609060101010101" pitchFamily="49" charset="-122"/>
              </a:rPr>
              <a:t>30</a:t>
            </a:r>
            <a:r>
              <a:rPr lang="zh-CN" altLang="en-US" dirty="0">
                <a:latin typeface="仿宋" panose="02010609060101010101" pitchFamily="49" charset="-122"/>
                <a:ea typeface="仿宋" panose="02010609060101010101" pitchFamily="49" charset="-122"/>
              </a:rPr>
              <a:t>万）</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国家优势企业（</a:t>
            </a:r>
            <a:r>
              <a:rPr lang="en-US" altLang="zh-CN" dirty="0">
                <a:latin typeface="仿宋" panose="02010609060101010101" pitchFamily="49" charset="-122"/>
                <a:ea typeface="仿宋" panose="02010609060101010101" pitchFamily="49" charset="-122"/>
              </a:rPr>
              <a:t>30</a:t>
            </a:r>
            <a:r>
              <a:rPr lang="zh-CN" altLang="en-US" dirty="0">
                <a:latin typeface="仿宋" panose="02010609060101010101" pitchFamily="49" charset="-122"/>
                <a:ea typeface="仿宋" panose="02010609060101010101" pitchFamily="49" charset="-122"/>
              </a:rPr>
              <a:t>万）</a:t>
            </a:r>
            <a:r>
              <a:rPr lang="en-US" altLang="zh-CN" dirty="0">
                <a:latin typeface="仿宋" panose="02010609060101010101" pitchFamily="49" charset="-122"/>
                <a:ea typeface="仿宋" panose="02010609060101010101" pitchFamily="49" charset="-122"/>
              </a:rPr>
              <a:t>-</a:t>
            </a:r>
            <a:r>
              <a:rPr lang="zh-CN" altLang="en-US" dirty="0">
                <a:latin typeface="仿宋" panose="02010609060101010101" pitchFamily="49" charset="-122"/>
                <a:ea typeface="仿宋" panose="02010609060101010101" pitchFamily="49" charset="-122"/>
              </a:rPr>
              <a:t>国家示范企业（</a:t>
            </a:r>
            <a:r>
              <a:rPr lang="en-US" altLang="zh-CN" dirty="0">
                <a:latin typeface="仿宋" panose="02010609060101010101" pitchFamily="49" charset="-122"/>
                <a:ea typeface="仿宋" panose="02010609060101010101" pitchFamily="49" charset="-122"/>
              </a:rPr>
              <a:t>50</a:t>
            </a:r>
            <a:r>
              <a:rPr lang="zh-CN" altLang="en-US" dirty="0">
                <a:latin typeface="仿宋" panose="02010609060101010101" pitchFamily="49" charset="-122"/>
                <a:ea typeface="仿宋" panose="02010609060101010101" pitchFamily="49" charset="-122"/>
              </a:rPr>
              <a:t>万）</a:t>
            </a:r>
            <a:endParaRPr lang="en-US" altLang="zh-CN" dirty="0">
              <a:latin typeface="仿宋" panose="02010609060101010101" pitchFamily="49" charset="-122"/>
              <a:ea typeface="仿宋" panose="02010609060101010101" pitchFamily="49" charset="-122"/>
            </a:endParaRPr>
          </a:p>
          <a:p>
            <a:pPr algn="ctr"/>
            <a:r>
              <a:rPr lang="zh-CN" altLang="en-US" dirty="0">
                <a:latin typeface="仿宋" panose="02010609060101010101" pitchFamily="49" charset="-122"/>
                <a:ea typeface="仿宋" panose="02010609060101010101" pitchFamily="49" charset="-122"/>
              </a:rPr>
              <a:t>相比旧政策资助提高，补充国家优势企业的补助；</a:t>
            </a:r>
          </a:p>
        </p:txBody>
      </p:sp>
      <p:sp>
        <p:nvSpPr>
          <p:cNvPr id="5" name="文本框 4">
            <a:extLst>
              <a:ext uri="{FF2B5EF4-FFF2-40B4-BE49-F238E27FC236}">
                <a16:creationId xmlns:a16="http://schemas.microsoft.com/office/drawing/2014/main" xmlns="" id="{DAB175A5-A472-40C6-BCDB-24CDAB7033D9}"/>
              </a:ext>
            </a:extLst>
          </p:cNvPr>
          <p:cNvSpPr txBox="1"/>
          <p:nvPr/>
        </p:nvSpPr>
        <p:spPr>
          <a:xfrm flipH="1">
            <a:off x="5407428" y="1212455"/>
            <a:ext cx="3196245" cy="369332"/>
          </a:xfrm>
          <a:prstGeom prst="rect">
            <a:avLst/>
          </a:prstGeom>
          <a:noFill/>
        </p:spPr>
        <p:txBody>
          <a:bodyPr wrap="square" rtlCol="0">
            <a:spAutoFit/>
          </a:bodyPr>
          <a:lstStyle/>
          <a:p>
            <a:r>
              <a:rPr lang="zh-CN" altLang="en-US" b="1" dirty="0">
                <a:latin typeface="仿宋" panose="02010609060101010101" pitchFamily="49" charset="-122"/>
                <a:ea typeface="仿宋" panose="02010609060101010101" pitchFamily="49" charset="-122"/>
              </a:rPr>
              <a:t>广州市企业</a:t>
            </a:r>
          </a:p>
        </p:txBody>
      </p:sp>
      <p:sp>
        <p:nvSpPr>
          <p:cNvPr id="6" name="文本框 5">
            <a:extLst>
              <a:ext uri="{FF2B5EF4-FFF2-40B4-BE49-F238E27FC236}">
                <a16:creationId xmlns:a16="http://schemas.microsoft.com/office/drawing/2014/main" xmlns="" id="{15E8A4B3-F4BC-4760-B642-031D35D2944A}"/>
              </a:ext>
            </a:extLst>
          </p:cNvPr>
          <p:cNvSpPr txBox="1"/>
          <p:nvPr/>
        </p:nvSpPr>
        <p:spPr>
          <a:xfrm flipH="1">
            <a:off x="4774968" y="3024444"/>
            <a:ext cx="3196245" cy="369332"/>
          </a:xfrm>
          <a:prstGeom prst="rect">
            <a:avLst/>
          </a:prstGeom>
          <a:noFill/>
        </p:spPr>
        <p:txBody>
          <a:bodyPr wrap="square" rtlCol="0">
            <a:spAutoFit/>
          </a:bodyPr>
          <a:lstStyle/>
          <a:p>
            <a:r>
              <a:rPr lang="zh-CN" altLang="en-US" b="1" dirty="0">
                <a:latin typeface="仿宋" panose="02010609060101010101" pitchFamily="49" charset="-122"/>
                <a:ea typeface="仿宋" panose="02010609060101010101" pitchFamily="49" charset="-122"/>
              </a:rPr>
              <a:t>广州市企业</a:t>
            </a:r>
            <a:r>
              <a:rPr lang="en-US" altLang="zh-CN" b="1" dirty="0">
                <a:latin typeface="仿宋" panose="02010609060101010101" pitchFamily="49" charset="-122"/>
                <a:ea typeface="仿宋" panose="02010609060101010101" pitchFamily="49" charset="-122"/>
              </a:rPr>
              <a:t>-</a:t>
            </a:r>
            <a:r>
              <a:rPr lang="zh-CN" altLang="en-US" b="1" dirty="0">
                <a:latin typeface="仿宋" panose="02010609060101010101" pitchFamily="49" charset="-122"/>
                <a:ea typeface="仿宋" panose="02010609060101010101" pitchFamily="49" charset="-122"/>
              </a:rPr>
              <a:t>开发区企业</a:t>
            </a:r>
          </a:p>
        </p:txBody>
      </p:sp>
      <p:sp>
        <p:nvSpPr>
          <p:cNvPr id="7" name="文本框 6">
            <a:extLst>
              <a:ext uri="{FF2B5EF4-FFF2-40B4-BE49-F238E27FC236}">
                <a16:creationId xmlns:a16="http://schemas.microsoft.com/office/drawing/2014/main" xmlns="" id="{F38086E4-8CB1-4105-8E43-465E152FC2E1}"/>
              </a:ext>
            </a:extLst>
          </p:cNvPr>
          <p:cNvSpPr txBox="1"/>
          <p:nvPr/>
        </p:nvSpPr>
        <p:spPr>
          <a:xfrm flipH="1">
            <a:off x="1578721" y="5250469"/>
            <a:ext cx="9470279" cy="646331"/>
          </a:xfrm>
          <a:prstGeom prst="rect">
            <a:avLst/>
          </a:prstGeom>
          <a:noFill/>
        </p:spPr>
        <p:txBody>
          <a:bodyPr wrap="square" rtlCol="0">
            <a:spAutoFit/>
          </a:bodyPr>
          <a:lstStyle/>
          <a:p>
            <a:r>
              <a:rPr lang="zh-CN" altLang="en-US" b="1" dirty="0">
                <a:latin typeface="仿宋" panose="02010609060101010101" pitchFamily="49" charset="-122"/>
                <a:ea typeface="仿宋" panose="02010609060101010101" pitchFamily="49" charset="-122"/>
              </a:rPr>
              <a:t>开发区企业当年申报广东省示范企业和国家优势企业成功，可最高获得</a:t>
            </a:r>
            <a:r>
              <a:rPr lang="en-US" altLang="zh-CN" b="1" dirty="0">
                <a:latin typeface="仿宋" panose="02010609060101010101" pitchFamily="49" charset="-122"/>
                <a:ea typeface="仿宋" panose="02010609060101010101" pitchFamily="49" charset="-122"/>
              </a:rPr>
              <a:t>35</a:t>
            </a:r>
            <a:r>
              <a:rPr lang="zh-CN" altLang="en-US" b="1" dirty="0">
                <a:latin typeface="仿宋" panose="02010609060101010101" pitchFamily="49" charset="-122"/>
                <a:ea typeface="仿宋" panose="02010609060101010101" pitchFamily="49" charset="-122"/>
              </a:rPr>
              <a:t>万补助；</a:t>
            </a:r>
            <a:endParaRPr lang="en-US" altLang="zh-CN" b="1" dirty="0">
              <a:latin typeface="仿宋" panose="02010609060101010101" pitchFamily="49" charset="-122"/>
              <a:ea typeface="仿宋" panose="02010609060101010101" pitchFamily="49" charset="-122"/>
            </a:endParaRPr>
          </a:p>
          <a:p>
            <a:r>
              <a:rPr lang="zh-CN" altLang="en-US" b="1" dirty="0">
                <a:latin typeface="仿宋" panose="02010609060101010101" pitchFamily="49" charset="-122"/>
                <a:ea typeface="仿宋" panose="02010609060101010101" pitchFamily="49" charset="-122"/>
              </a:rPr>
              <a:t>第二年申请国家示范企业，可获得</a:t>
            </a:r>
            <a:r>
              <a:rPr lang="en-US" altLang="zh-CN" b="1" dirty="0">
                <a:latin typeface="仿宋" panose="02010609060101010101" pitchFamily="49" charset="-122"/>
                <a:ea typeface="仿宋" panose="02010609060101010101" pitchFamily="49" charset="-122"/>
              </a:rPr>
              <a:t>20</a:t>
            </a:r>
            <a:r>
              <a:rPr lang="zh-CN" altLang="en-US" b="1" dirty="0">
                <a:latin typeface="仿宋" panose="02010609060101010101" pitchFamily="49" charset="-122"/>
                <a:ea typeface="仿宋" panose="02010609060101010101" pitchFamily="49" charset="-122"/>
              </a:rPr>
              <a:t>万补助；</a:t>
            </a:r>
          </a:p>
        </p:txBody>
      </p:sp>
    </p:spTree>
    <p:extLst>
      <p:ext uri="{BB962C8B-B14F-4D97-AF65-F5344CB8AC3E}">
        <p14:creationId xmlns:p14="http://schemas.microsoft.com/office/powerpoint/2010/main" xmlns="" val="329580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A0A4E8-E4D6-430B-B074-E72EB7A5371E}"/>
              </a:ext>
            </a:extLst>
          </p:cNvPr>
          <p:cNvSpPr>
            <a:spLocks noGrp="1"/>
          </p:cNvSpPr>
          <p:nvPr>
            <p:ph type="title" idx="4294967295"/>
          </p:nvPr>
        </p:nvSpPr>
        <p:spPr>
          <a:xfrm>
            <a:off x="555964" y="0"/>
            <a:ext cx="10515600" cy="923330"/>
          </a:xfrm>
        </p:spPr>
        <p:txBody>
          <a:bodyPr>
            <a:normAutofit/>
          </a:bodyPr>
          <a:lstStyle/>
          <a:p>
            <a:r>
              <a:rPr lang="zh-CN" altLang="en-US" sz="3200" b="1" dirty="0"/>
              <a:t>知识产权项目倾斜政策（</a:t>
            </a:r>
            <a:r>
              <a:rPr lang="en-US" altLang="zh-CN" sz="3200" b="1" dirty="0"/>
              <a:t>2020</a:t>
            </a:r>
            <a:r>
              <a:rPr lang="zh-CN" altLang="en-US" sz="3200" b="1" dirty="0"/>
              <a:t>年为例）</a:t>
            </a:r>
          </a:p>
        </p:txBody>
      </p:sp>
      <p:sp>
        <p:nvSpPr>
          <p:cNvPr id="3" name="文本框 2">
            <a:extLst>
              <a:ext uri="{FF2B5EF4-FFF2-40B4-BE49-F238E27FC236}">
                <a16:creationId xmlns:a16="http://schemas.microsoft.com/office/drawing/2014/main" xmlns="" id="{9B8296EB-76F7-45F7-8D8A-6B4703452AFE}"/>
              </a:ext>
            </a:extLst>
          </p:cNvPr>
          <p:cNvSpPr txBox="1"/>
          <p:nvPr/>
        </p:nvSpPr>
        <p:spPr>
          <a:xfrm>
            <a:off x="602632" y="1164561"/>
            <a:ext cx="10986735" cy="4524315"/>
          </a:xfrm>
          <a:prstGeom prst="rect">
            <a:avLst/>
          </a:prstGeom>
          <a:noFill/>
        </p:spPr>
        <p:txBody>
          <a:bodyPr wrap="square" rtlCol="0">
            <a:spAutoFit/>
          </a:bodyPr>
          <a:lstStyle/>
          <a:p>
            <a:pPr>
              <a:lnSpc>
                <a:spcPct val="150000"/>
              </a:lnSpc>
            </a:pPr>
            <a:r>
              <a:rPr lang="zh-CN" altLang="en-US" b="1" dirty="0">
                <a:latin typeface="+mn-ea"/>
              </a:rPr>
              <a:t>高价值专利培育项目（专利技术产业化项目）</a:t>
            </a:r>
            <a:endParaRPr lang="en-US" altLang="zh-CN" b="1" dirty="0">
              <a:latin typeface="+mn-ea"/>
            </a:endParaRPr>
          </a:p>
          <a:p>
            <a:pPr>
              <a:lnSpc>
                <a:spcPct val="150000"/>
              </a:lnSpc>
            </a:pPr>
            <a:r>
              <a:rPr lang="zh-CN" altLang="en-US" dirty="0">
                <a:latin typeface="+mn-ea"/>
              </a:rPr>
              <a:t>已通过国家贯标认证的单位优先，市级以上知识产权示范单位、优势单位、强企优先，军民融合项目优先。（评分标准</a:t>
            </a:r>
            <a:r>
              <a:rPr lang="en-US" altLang="zh-CN" dirty="0">
                <a:latin typeface="+mn-ea"/>
              </a:rPr>
              <a:t>+5</a:t>
            </a:r>
            <a:r>
              <a:rPr lang="zh-CN" altLang="en-US" dirty="0">
                <a:latin typeface="+mn-ea"/>
              </a:rPr>
              <a:t>分）</a:t>
            </a:r>
            <a:endParaRPr lang="en-US" altLang="zh-CN" dirty="0">
              <a:latin typeface="+mn-ea"/>
            </a:endParaRPr>
          </a:p>
          <a:p>
            <a:pPr>
              <a:lnSpc>
                <a:spcPct val="150000"/>
              </a:lnSpc>
            </a:pPr>
            <a:endParaRPr lang="en-US" altLang="zh-CN" dirty="0">
              <a:latin typeface="+mn-ea"/>
            </a:endParaRPr>
          </a:p>
          <a:p>
            <a:pPr>
              <a:lnSpc>
                <a:spcPct val="150000"/>
              </a:lnSpc>
            </a:pPr>
            <a:r>
              <a:rPr lang="zh-CN" altLang="en-US" b="1" dirty="0">
                <a:latin typeface="+mn-ea"/>
              </a:rPr>
              <a:t>知识产权维权项目</a:t>
            </a:r>
            <a:r>
              <a:rPr lang="en-US" altLang="zh-CN" b="1" dirty="0">
                <a:latin typeface="+mn-ea"/>
              </a:rPr>
              <a:t> </a:t>
            </a:r>
          </a:p>
          <a:p>
            <a:pPr>
              <a:lnSpc>
                <a:spcPct val="150000"/>
              </a:lnSpc>
            </a:pPr>
            <a:r>
              <a:rPr lang="zh-CN" altLang="en-US" b="1" dirty="0">
                <a:latin typeface="+mn-ea"/>
              </a:rPr>
              <a:t>国家、省、市级知识产权优势、示范、强企</a:t>
            </a:r>
            <a:r>
              <a:rPr lang="zh-CN" altLang="en-US" dirty="0">
                <a:latin typeface="+mn-ea"/>
              </a:rPr>
              <a:t>、重点企事业单位，获得中国专利奖、广东专利奖的，通过</a:t>
            </a:r>
            <a:r>
              <a:rPr lang="zh-CN" altLang="en-US" b="1" dirty="0">
                <a:latin typeface="+mn-ea"/>
              </a:rPr>
              <a:t>贯标认证</a:t>
            </a:r>
            <a:r>
              <a:rPr lang="zh-CN" altLang="en-US" dirty="0">
                <a:latin typeface="+mn-ea"/>
              </a:rPr>
              <a:t>的，属军民融合企业的，在同等条件下优先。 </a:t>
            </a:r>
            <a:endParaRPr lang="en-US" altLang="zh-CN" dirty="0">
              <a:latin typeface="+mn-ea"/>
            </a:endParaRPr>
          </a:p>
          <a:p>
            <a:pPr>
              <a:lnSpc>
                <a:spcPct val="150000"/>
              </a:lnSpc>
            </a:pPr>
            <a:endParaRPr lang="en-US" altLang="zh-CN" dirty="0">
              <a:latin typeface="+mn-ea"/>
            </a:endParaRPr>
          </a:p>
          <a:p>
            <a:pPr>
              <a:lnSpc>
                <a:spcPct val="150000"/>
              </a:lnSpc>
            </a:pPr>
            <a:r>
              <a:rPr lang="zh-CN" altLang="en-US" b="1" dirty="0">
                <a:latin typeface="+mn-ea"/>
              </a:rPr>
              <a:t>国家专利奖</a:t>
            </a:r>
            <a:endParaRPr lang="en-US" altLang="zh-CN" b="1" dirty="0">
              <a:latin typeface="+mn-ea"/>
            </a:endParaRPr>
          </a:p>
          <a:p>
            <a:pPr>
              <a:lnSpc>
                <a:spcPct val="150000"/>
              </a:lnSpc>
            </a:pPr>
            <a:r>
              <a:rPr lang="zh-CN" altLang="en-US" dirty="0">
                <a:latin typeface="+mn-ea"/>
              </a:rPr>
              <a:t>需要有推荐渠道，国家知识产权示范企业每两年有一个自荐资格。</a:t>
            </a:r>
            <a:endParaRPr lang="en-US" altLang="zh-CN" dirty="0">
              <a:latin typeface="+mn-ea"/>
            </a:endParaRPr>
          </a:p>
          <a:p>
            <a:endParaRPr lang="zh-CN" altLang="en-US" dirty="0"/>
          </a:p>
        </p:txBody>
      </p:sp>
    </p:spTree>
    <p:extLst>
      <p:ext uri="{BB962C8B-B14F-4D97-AF65-F5344CB8AC3E}">
        <p14:creationId xmlns:p14="http://schemas.microsoft.com/office/powerpoint/2010/main" xmlns="" val="241820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DF0781B-715A-48FC-947D-8C0063338B88}"/>
              </a:ext>
            </a:extLst>
          </p:cNvPr>
          <p:cNvSpPr txBox="1">
            <a:spLocks/>
          </p:cNvSpPr>
          <p:nvPr/>
        </p:nvSpPr>
        <p:spPr>
          <a:xfrm>
            <a:off x="838200" y="654615"/>
            <a:ext cx="10515600" cy="7747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kern="100" dirty="0">
                <a:latin typeface="+mj-ea"/>
                <a:cs typeface="Times New Roman" panose="02020603050405020304" pitchFamily="18" charset="0"/>
              </a:rPr>
              <a:t>国家知识产权优势企业</a:t>
            </a:r>
            <a:endParaRPr lang="zh-CN" altLang="en-US" sz="11500" b="1" dirty="0">
              <a:latin typeface="+mj-ea"/>
            </a:endParaRPr>
          </a:p>
        </p:txBody>
      </p:sp>
      <p:grpSp>
        <p:nvGrpSpPr>
          <p:cNvPr id="3" name="组合 2">
            <a:extLst>
              <a:ext uri="{FF2B5EF4-FFF2-40B4-BE49-F238E27FC236}">
                <a16:creationId xmlns:a16="http://schemas.microsoft.com/office/drawing/2014/main" xmlns="" id="{CF9F8FEE-F767-403B-A08F-A71CB1C805F1}"/>
              </a:ext>
            </a:extLst>
          </p:cNvPr>
          <p:cNvGrpSpPr/>
          <p:nvPr/>
        </p:nvGrpSpPr>
        <p:grpSpPr>
          <a:xfrm>
            <a:off x="7653037" y="1611430"/>
            <a:ext cx="3529835" cy="4724399"/>
            <a:chOff x="3547" y="-1"/>
            <a:chExt cx="3411810" cy="4724399"/>
          </a:xfrm>
        </p:grpSpPr>
        <p:sp>
          <p:nvSpPr>
            <p:cNvPr id="4" name="流程图: 手动操作 3">
              <a:extLst>
                <a:ext uri="{FF2B5EF4-FFF2-40B4-BE49-F238E27FC236}">
                  <a16:creationId xmlns:a16="http://schemas.microsoft.com/office/drawing/2014/main" xmlns="" id="{0783EA7C-D405-47DC-B597-CAA63B4A57BB}"/>
                </a:ext>
              </a:extLst>
            </p:cNvPr>
            <p:cNvSpPr/>
            <p:nvPr/>
          </p:nvSpPr>
          <p:spPr>
            <a:xfrm rot="16200000">
              <a:off x="-652748" y="656294"/>
              <a:ext cx="4724399" cy="3411810"/>
            </a:xfrm>
            <a:prstGeom prst="flowChartManualOperation">
              <a:avLst/>
            </a:prstGeom>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5" name="流程图: 手动操作 4">
              <a:extLst>
                <a:ext uri="{FF2B5EF4-FFF2-40B4-BE49-F238E27FC236}">
                  <a16:creationId xmlns:a16="http://schemas.microsoft.com/office/drawing/2014/main" xmlns="" id="{D06F4B07-01AA-459F-B1E9-4E1976083439}"/>
                </a:ext>
              </a:extLst>
            </p:cNvPr>
            <p:cNvSpPr txBox="1"/>
            <p:nvPr/>
          </p:nvSpPr>
          <p:spPr>
            <a:xfrm rot="21600000">
              <a:off x="3547" y="944879"/>
              <a:ext cx="3411810" cy="28346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0" tIns="0" rIns="175846" bIns="0" numCol="1" spcCol="1270" anchor="t" anchorCtr="0">
              <a:noAutofit/>
            </a:bodyPr>
            <a:lstStyle/>
            <a:p>
              <a:pPr marL="228600" lvl="1" indent="-228600" algn="l" defTabSz="977900">
                <a:lnSpc>
                  <a:spcPct val="90000"/>
                </a:lnSpc>
                <a:spcBef>
                  <a:spcPct val="0"/>
                </a:spcBef>
                <a:spcAft>
                  <a:spcPct val="15000"/>
                </a:spcAft>
                <a:buChar char="•"/>
              </a:pPr>
              <a:endParaRPr lang="en-US" altLang="zh-CN" sz="2200" kern="1200" dirty="0"/>
            </a:p>
            <a:p>
              <a:pPr marL="228600" lvl="1" indent="-228600" algn="l" defTabSz="977900">
                <a:lnSpc>
                  <a:spcPct val="90000"/>
                </a:lnSpc>
                <a:spcBef>
                  <a:spcPct val="0"/>
                </a:spcBef>
                <a:spcAft>
                  <a:spcPct val="15000"/>
                </a:spcAft>
                <a:buChar char="•"/>
              </a:pPr>
              <a:endParaRPr lang="en-US" altLang="zh-CN" sz="2200" dirty="0"/>
            </a:p>
            <a:p>
              <a:pPr marL="228600" lvl="1" indent="-228600" algn="l" defTabSz="977900">
                <a:lnSpc>
                  <a:spcPct val="90000"/>
                </a:lnSpc>
                <a:spcBef>
                  <a:spcPct val="0"/>
                </a:spcBef>
                <a:spcAft>
                  <a:spcPct val="15000"/>
                </a:spcAft>
                <a:buChar char="•"/>
              </a:pPr>
              <a:r>
                <a:rPr lang="zh-CN" altLang="en-US" sz="2200" kern="1200" dirty="0"/>
                <a:t>知识产权创造</a:t>
              </a:r>
            </a:p>
            <a:p>
              <a:pPr marL="228600" lvl="1" indent="-228600" algn="l" defTabSz="977900">
                <a:lnSpc>
                  <a:spcPct val="90000"/>
                </a:lnSpc>
                <a:spcBef>
                  <a:spcPct val="0"/>
                </a:spcBef>
                <a:spcAft>
                  <a:spcPct val="15000"/>
                </a:spcAft>
                <a:buChar char="•"/>
              </a:pPr>
              <a:r>
                <a:rPr lang="zh-CN" altLang="en-US" sz="2200" kern="1200" dirty="0"/>
                <a:t>知识产权运用</a:t>
              </a:r>
              <a:endParaRPr lang="en-US" altLang="zh-CN" sz="2200" kern="1200" dirty="0"/>
            </a:p>
            <a:p>
              <a:pPr marL="228600" lvl="1" indent="-228600" algn="l" defTabSz="977900">
                <a:lnSpc>
                  <a:spcPct val="90000"/>
                </a:lnSpc>
                <a:spcBef>
                  <a:spcPct val="0"/>
                </a:spcBef>
                <a:spcAft>
                  <a:spcPct val="15000"/>
                </a:spcAft>
                <a:buChar char="•"/>
              </a:pPr>
              <a:r>
                <a:rPr lang="zh-CN" altLang="en-US" sz="2200" kern="1200" dirty="0"/>
                <a:t>知识产权管理与保护</a:t>
              </a:r>
              <a:endParaRPr lang="en-US" altLang="zh-CN" sz="2200" kern="1200" dirty="0"/>
            </a:p>
            <a:p>
              <a:pPr marL="228600" lvl="1" indent="-228600" algn="l" defTabSz="977900">
                <a:lnSpc>
                  <a:spcPct val="90000"/>
                </a:lnSpc>
                <a:spcBef>
                  <a:spcPct val="0"/>
                </a:spcBef>
                <a:spcAft>
                  <a:spcPct val="15000"/>
                </a:spcAft>
                <a:buChar char="•"/>
              </a:pPr>
              <a:r>
                <a:rPr lang="zh-CN" altLang="en-US" sz="2200" kern="1200" dirty="0"/>
                <a:t>获得奖励</a:t>
              </a:r>
              <a:endParaRPr lang="en-US" altLang="zh-CN" sz="2200" kern="1200" dirty="0"/>
            </a:p>
          </p:txBody>
        </p:sp>
      </p:grpSp>
      <p:sp>
        <p:nvSpPr>
          <p:cNvPr id="7" name="矩形 6">
            <a:extLst>
              <a:ext uri="{FF2B5EF4-FFF2-40B4-BE49-F238E27FC236}">
                <a16:creationId xmlns:a16="http://schemas.microsoft.com/office/drawing/2014/main" xmlns="" id="{9DCB2448-0E99-44D7-86B6-AA764A21866D}"/>
              </a:ext>
            </a:extLst>
          </p:cNvPr>
          <p:cNvSpPr/>
          <p:nvPr/>
        </p:nvSpPr>
        <p:spPr>
          <a:xfrm>
            <a:off x="1009128" y="2556310"/>
            <a:ext cx="5467872" cy="2677656"/>
          </a:xfrm>
          <a:prstGeom prst="rect">
            <a:avLst/>
          </a:prstGeom>
        </p:spPr>
        <p:txBody>
          <a:bodyPr wrap="square">
            <a:spAutoFit/>
          </a:bodyPr>
          <a:lstStyle/>
          <a:p>
            <a:pPr marL="457200" indent="-457200">
              <a:buFont typeface="Arial" panose="020B0604020202020204" pitchFamily="34" charset="0"/>
              <a:buChar char="•"/>
            </a:pPr>
            <a:r>
              <a:rPr lang="zh-CN" altLang="en-US" sz="2400" dirty="0">
                <a:latin typeface="KaiTi" panose="02010609060101010101" pitchFamily="49" charset="-122"/>
                <a:ea typeface="KaiTi" panose="02010609060101010101" pitchFamily="49" charset="-122"/>
              </a:rPr>
              <a:t>申请评定国家知识产权优势企业的，综合评分达到</a:t>
            </a:r>
            <a:r>
              <a:rPr lang="en-US" altLang="zh-CN" sz="2400" b="1" dirty="0">
                <a:latin typeface="TimesNewRomanPSMT"/>
                <a:ea typeface="KaiTi" panose="02010609060101010101" pitchFamily="49" charset="-122"/>
              </a:rPr>
              <a:t>90 </a:t>
            </a:r>
            <a:r>
              <a:rPr lang="zh-CN" altLang="en-US" sz="2400" b="1" dirty="0">
                <a:latin typeface="KaiTi" panose="02010609060101010101" pitchFamily="49" charset="-122"/>
                <a:ea typeface="KaiTi" panose="02010609060101010101" pitchFamily="49" charset="-122"/>
              </a:rPr>
              <a:t>分</a:t>
            </a:r>
            <a:r>
              <a:rPr lang="zh-CN" altLang="en-US" sz="2400" dirty="0">
                <a:latin typeface="KaiTi" panose="02010609060101010101" pitchFamily="49" charset="-122"/>
                <a:ea typeface="KaiTi" panose="02010609060101010101" pitchFamily="49" charset="-122"/>
              </a:rPr>
              <a:t>及以上即符合“国家知识产权优势企业”基本评定条件。</a:t>
            </a:r>
            <a:endParaRPr lang="en-US" altLang="zh-CN" sz="24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r>
              <a:rPr lang="zh-CN" altLang="en-US" sz="2400" dirty="0">
                <a:latin typeface="KaiTi" panose="02010609060101010101" pitchFamily="49" charset="-122"/>
                <a:ea typeface="KaiTi" panose="02010609060101010101" pitchFamily="49" charset="-122"/>
              </a:rPr>
              <a:t>广东省知识产权示范企业评分体系与国家知识产权优势企业基本一致；</a:t>
            </a:r>
            <a:endParaRPr lang="en-US" altLang="zh-CN" sz="2400" dirty="0">
              <a:latin typeface="KaiTi" panose="02010609060101010101" pitchFamily="49" charset="-122"/>
              <a:ea typeface="KaiTi" panose="02010609060101010101" pitchFamily="49" charset="-122"/>
            </a:endParaRPr>
          </a:p>
          <a:p>
            <a:pPr marL="457200" indent="-457200">
              <a:buFont typeface="Arial" panose="020B0604020202020204" pitchFamily="34" charset="0"/>
              <a:buChar char="•"/>
            </a:pPr>
            <a:endParaRPr lang="zh-CN" altLang="en-US" sz="2400" dirty="0"/>
          </a:p>
        </p:txBody>
      </p:sp>
    </p:spTree>
    <p:extLst>
      <p:ext uri="{BB962C8B-B14F-4D97-AF65-F5344CB8AC3E}">
        <p14:creationId xmlns:p14="http://schemas.microsoft.com/office/powerpoint/2010/main" xmlns="" val="146358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E409A8D-5B03-47F1-9055-BEAD29770B83}"/>
              </a:ext>
            </a:extLst>
          </p:cNvPr>
          <p:cNvSpPr>
            <a:spLocks noGrp="1"/>
          </p:cNvSpPr>
          <p:nvPr>
            <p:ph type="title" idx="4294967295"/>
          </p:nvPr>
        </p:nvSpPr>
        <p:spPr>
          <a:xfrm>
            <a:off x="168728" y="250825"/>
            <a:ext cx="10515600" cy="1325563"/>
          </a:xfrm>
        </p:spPr>
        <p:txBody>
          <a:bodyPr>
            <a:normAutofit/>
          </a:bodyPr>
          <a:lstStyle/>
          <a:p>
            <a:r>
              <a:rPr lang="zh-CN" altLang="en-US" sz="3200" b="1" kern="100" dirty="0">
                <a:effectLst/>
                <a:latin typeface="+mj-ea"/>
                <a:cs typeface="Times New Roman" panose="02020603050405020304" pitchFamily="18" charset="0"/>
              </a:rPr>
              <a:t>国家知识产权优势企业</a:t>
            </a:r>
            <a:r>
              <a:rPr lang="en-US" altLang="zh-CN" sz="3200" b="1" kern="100" dirty="0">
                <a:effectLst/>
                <a:latin typeface="+mj-ea"/>
                <a:cs typeface="Times New Roman" panose="02020603050405020304" pitchFamily="18" charset="0"/>
              </a:rPr>
              <a:t>  </a:t>
            </a:r>
            <a:r>
              <a:rPr lang="zh-CN" altLang="en-US" sz="3200" b="1" kern="100" dirty="0">
                <a:latin typeface="+mj-ea"/>
                <a:cs typeface="Times New Roman" panose="02020603050405020304" pitchFamily="18" charset="0"/>
              </a:rPr>
              <a:t>评价指标体系（</a:t>
            </a:r>
            <a:r>
              <a:rPr lang="en-US" altLang="zh-CN" sz="3200" b="1" kern="100" dirty="0">
                <a:latin typeface="+mj-ea"/>
                <a:cs typeface="Times New Roman" panose="02020603050405020304" pitchFamily="18" charset="0"/>
              </a:rPr>
              <a:t>A</a:t>
            </a:r>
            <a:r>
              <a:rPr lang="zh-CN" altLang="en-US" sz="3200" b="1" kern="100" dirty="0">
                <a:latin typeface="+mj-ea"/>
                <a:cs typeface="Times New Roman" panose="02020603050405020304" pitchFamily="18" charset="0"/>
              </a:rPr>
              <a:t>表）</a:t>
            </a:r>
            <a:endParaRPr lang="zh-CN" altLang="en-US" sz="11500" b="1" dirty="0">
              <a:latin typeface="+mj-ea"/>
            </a:endParaRPr>
          </a:p>
        </p:txBody>
      </p:sp>
      <p:graphicFrame>
        <p:nvGraphicFramePr>
          <p:cNvPr id="3" name="表格 3">
            <a:extLst>
              <a:ext uri="{FF2B5EF4-FFF2-40B4-BE49-F238E27FC236}">
                <a16:creationId xmlns:a16="http://schemas.microsoft.com/office/drawing/2014/main" xmlns="" id="{3E9CCD91-B6B6-402D-B4A0-AC431FAB8D61}"/>
              </a:ext>
            </a:extLst>
          </p:cNvPr>
          <p:cNvGraphicFramePr>
            <a:graphicFrameLocks noGrp="1"/>
          </p:cNvGraphicFramePr>
          <p:nvPr>
            <p:extLst>
              <p:ext uri="{D42A27DB-BD31-4B8C-83A1-F6EECF244321}">
                <p14:modId xmlns:p14="http://schemas.microsoft.com/office/powerpoint/2010/main" xmlns="" val="3284004245"/>
              </p:ext>
            </p:extLst>
          </p:nvPr>
        </p:nvGraphicFramePr>
        <p:xfrm>
          <a:off x="323849" y="1257509"/>
          <a:ext cx="11544301" cy="5248169"/>
        </p:xfrm>
        <a:graphic>
          <a:graphicData uri="http://schemas.openxmlformats.org/drawingml/2006/table">
            <a:tbl>
              <a:tblPr firstRow="1" bandRow="1">
                <a:tableStyleId>{5C22544A-7EE6-4342-B048-85BDC9FD1C3A}</a:tableStyleId>
              </a:tblPr>
              <a:tblGrid>
                <a:gridCol w="1318187">
                  <a:extLst>
                    <a:ext uri="{9D8B030D-6E8A-4147-A177-3AD203B41FA5}">
                      <a16:colId xmlns:a16="http://schemas.microsoft.com/office/drawing/2014/main" xmlns="" val="3300634542"/>
                    </a:ext>
                  </a:extLst>
                </a:gridCol>
                <a:gridCol w="1442163">
                  <a:extLst>
                    <a:ext uri="{9D8B030D-6E8A-4147-A177-3AD203B41FA5}">
                      <a16:colId xmlns:a16="http://schemas.microsoft.com/office/drawing/2014/main" xmlns="" val="3096578434"/>
                    </a:ext>
                  </a:extLst>
                </a:gridCol>
                <a:gridCol w="3904430">
                  <a:extLst>
                    <a:ext uri="{9D8B030D-6E8A-4147-A177-3AD203B41FA5}">
                      <a16:colId xmlns:a16="http://schemas.microsoft.com/office/drawing/2014/main" xmlns="" val="871332028"/>
                    </a:ext>
                  </a:extLst>
                </a:gridCol>
                <a:gridCol w="865414">
                  <a:extLst>
                    <a:ext uri="{9D8B030D-6E8A-4147-A177-3AD203B41FA5}">
                      <a16:colId xmlns:a16="http://schemas.microsoft.com/office/drawing/2014/main" xmlns="" val="355457733"/>
                    </a:ext>
                  </a:extLst>
                </a:gridCol>
                <a:gridCol w="4014107">
                  <a:extLst>
                    <a:ext uri="{9D8B030D-6E8A-4147-A177-3AD203B41FA5}">
                      <a16:colId xmlns:a16="http://schemas.microsoft.com/office/drawing/2014/main" xmlns="" val="1341521512"/>
                    </a:ext>
                  </a:extLst>
                </a:gridCol>
              </a:tblGrid>
              <a:tr h="430377">
                <a:tc>
                  <a:txBody>
                    <a:bodyPr/>
                    <a:lstStyle/>
                    <a:p>
                      <a:pPr algn="ctr"/>
                      <a:r>
                        <a:rPr lang="zh-CN" altLang="en-US" sz="2000" dirty="0">
                          <a:latin typeface="仿宋" panose="02010609060101010101" pitchFamily="49" charset="-122"/>
                          <a:ea typeface="仿宋" panose="02010609060101010101" pitchFamily="49" charset="-122"/>
                        </a:rPr>
                        <a:t>一级指标</a:t>
                      </a:r>
                    </a:p>
                  </a:txBody>
                  <a:tcPr/>
                </a:tc>
                <a:tc>
                  <a:txBody>
                    <a:bodyPr/>
                    <a:lstStyle/>
                    <a:p>
                      <a:pPr algn="ctr"/>
                      <a:r>
                        <a:rPr lang="zh-CN" altLang="en-US" sz="2000" dirty="0">
                          <a:latin typeface="仿宋" panose="02010609060101010101" pitchFamily="49" charset="-122"/>
                          <a:ea typeface="仿宋" panose="02010609060101010101" pitchFamily="49" charset="-122"/>
                        </a:rPr>
                        <a:t>二级指标</a:t>
                      </a:r>
                    </a:p>
                  </a:txBody>
                  <a:tcPr/>
                </a:tc>
                <a:tc>
                  <a:txBody>
                    <a:bodyPr/>
                    <a:lstStyle/>
                    <a:p>
                      <a:pPr algn="ctr"/>
                      <a:r>
                        <a:rPr lang="zh-CN" altLang="en-US" sz="2000" dirty="0">
                          <a:latin typeface="仿宋" panose="02010609060101010101" pitchFamily="49" charset="-122"/>
                          <a:ea typeface="仿宋" panose="02010609060101010101" pitchFamily="49" charset="-122"/>
                        </a:rPr>
                        <a:t>考察要点</a:t>
                      </a:r>
                    </a:p>
                  </a:txBody>
                  <a:tcPr/>
                </a:tc>
                <a:tc>
                  <a:txBody>
                    <a:bodyPr/>
                    <a:lstStyle/>
                    <a:p>
                      <a:pPr algn="ctr"/>
                      <a:r>
                        <a:rPr lang="zh-CN" altLang="en-US" sz="2000" dirty="0">
                          <a:latin typeface="仿宋" panose="02010609060101010101" pitchFamily="49" charset="-122"/>
                          <a:ea typeface="仿宋" panose="02010609060101010101" pitchFamily="49" charset="-122"/>
                        </a:rPr>
                        <a:t>权重</a:t>
                      </a:r>
                    </a:p>
                  </a:txBody>
                  <a:tcPr/>
                </a:tc>
                <a:tc>
                  <a:txBody>
                    <a:bodyPr/>
                    <a:lstStyle/>
                    <a:p>
                      <a:pPr algn="ctr"/>
                      <a:r>
                        <a:rPr lang="zh-CN" altLang="en-US" sz="2000" dirty="0">
                          <a:latin typeface="仿宋" panose="02010609060101010101" pitchFamily="49" charset="-122"/>
                          <a:ea typeface="仿宋" panose="02010609060101010101" pitchFamily="49" charset="-122"/>
                        </a:rPr>
                        <a:t>所需材料</a:t>
                      </a:r>
                    </a:p>
                  </a:txBody>
                  <a:tcPr/>
                </a:tc>
                <a:extLst>
                  <a:ext uri="{0D108BD9-81ED-4DB2-BD59-A6C34878D82A}">
                    <a16:rowId xmlns:a16="http://schemas.microsoft.com/office/drawing/2014/main" xmlns="" val="3543785176"/>
                  </a:ext>
                </a:extLst>
              </a:tr>
              <a:tr h="745541">
                <a:tc rowSpan="7">
                  <a:txBody>
                    <a:bodyPr/>
                    <a:lstStyle/>
                    <a:p>
                      <a:pPr algn="ctr">
                        <a:lnSpc>
                          <a:spcPct val="150000"/>
                        </a:lnSpc>
                        <a:spcAft>
                          <a:spcPts val="0"/>
                        </a:spcAft>
                      </a:pP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知识产权创造</a:t>
                      </a:r>
                      <a:endParaRPr lang="zh-CN" sz="1800" kern="100" dirty="0">
                        <a:effectLst/>
                        <a:latin typeface="仿宋" panose="02010609060101010101" pitchFamily="49" charset="-122"/>
                        <a:ea typeface="仿宋" panose="02010609060101010101" pitchFamily="49" charset="-122"/>
                      </a:endParaRPr>
                    </a:p>
                    <a:p>
                      <a:pPr algn="ctr">
                        <a:lnSpc>
                          <a:spcPct val="150000"/>
                        </a:lnSpc>
                        <a:spcAft>
                          <a:spcPts val="0"/>
                        </a:spcAft>
                      </a:pP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a:t>
                      </a: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35</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分）</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产出导向</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综合运用知识产权信息，引导研发创新，优化知识产权产出导向。</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年度知识产权规划、年度知识产权分析报告、</a:t>
                      </a:r>
                      <a:r>
                        <a:rPr lang="en-US" altLang="zh-CN" sz="1800" kern="100" dirty="0">
                          <a:effectLst/>
                          <a:latin typeface="仿宋" panose="02010609060101010101" pitchFamily="49" charset="-122"/>
                          <a:ea typeface="仿宋" panose="02010609060101010101" pitchFamily="49" charset="-122"/>
                        </a:rPr>
                        <a:t>3</a:t>
                      </a:r>
                      <a:r>
                        <a:rPr lang="zh-CN" altLang="en-US" sz="1800" kern="100" dirty="0">
                          <a:effectLst/>
                          <a:latin typeface="仿宋" panose="02010609060101010101" pitchFamily="49" charset="-122"/>
                          <a:ea typeface="仿宋" panose="02010609060101010101" pitchFamily="49" charset="-122"/>
                        </a:rPr>
                        <a:t>年发展规划；</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2814578609"/>
                  </a:ext>
                </a:extLst>
              </a:tr>
              <a:tr h="401657">
                <a:tc vMerge="1">
                  <a:txBody>
                    <a:bodyPr/>
                    <a:lstStyle/>
                    <a:p>
                      <a:endParaRPr lang="zh-CN" altLang="en-US"/>
                    </a:p>
                  </a:txBody>
                  <a:tcPr/>
                </a:tc>
                <a:tc rowSpan="3">
                  <a:txBody>
                    <a:bodyPr/>
                    <a:lstStyle/>
                    <a:p>
                      <a:pPr algn="ctr">
                        <a:lnSpc>
                          <a:spcPct val="150000"/>
                        </a:lnSpc>
                        <a:spcAft>
                          <a:spcPts val="0"/>
                        </a:spcAft>
                      </a:pP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2.</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产出数量</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2.</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截止上一年底</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有效专利</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拥有量。</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专利清单及证书、维持有效证明；</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3499570424"/>
                  </a:ext>
                </a:extLst>
              </a:tr>
              <a:tr h="401657">
                <a:tc vMerge="1">
                  <a:txBody>
                    <a:bodyPr/>
                    <a:lstStyle/>
                    <a:p>
                      <a:endParaRPr lang="zh-CN" altLang="en-US"/>
                    </a:p>
                  </a:txBody>
                  <a:tcPr/>
                </a:tc>
                <a:tc vMerge="1">
                  <a:txBody>
                    <a:bodyPr/>
                    <a:lstStyle/>
                    <a:p>
                      <a:endParaRPr lang="zh-CN" altLang="en-US"/>
                    </a:p>
                  </a:txBody>
                  <a:tcP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3.</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近三年专利申请总量。</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近</a:t>
                      </a:r>
                      <a:r>
                        <a:rPr lang="en-US" altLang="zh-CN" sz="1800" kern="100" dirty="0">
                          <a:effectLst/>
                          <a:latin typeface="仿宋" panose="02010609060101010101" pitchFamily="49" charset="-122"/>
                          <a:ea typeface="仿宋" panose="02010609060101010101" pitchFamily="49" charset="-122"/>
                        </a:rPr>
                        <a:t>3</a:t>
                      </a:r>
                      <a:r>
                        <a:rPr lang="zh-CN" altLang="en-US" sz="1800" kern="100" dirty="0">
                          <a:effectLst/>
                          <a:latin typeface="仿宋" panose="02010609060101010101" pitchFamily="49" charset="-122"/>
                          <a:ea typeface="仿宋" panose="02010609060101010101" pitchFamily="49" charset="-122"/>
                        </a:rPr>
                        <a:t>年专利申请清单及受通、缴费证明等；</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119954745"/>
                  </a:ext>
                </a:extLst>
              </a:tr>
              <a:tr h="745541">
                <a:tc vMerge="1">
                  <a:txBody>
                    <a:bodyPr/>
                    <a:lstStyle/>
                    <a:p>
                      <a:endParaRPr lang="zh-CN" altLang="en-US"/>
                    </a:p>
                  </a:txBody>
                  <a:tcPr/>
                </a:tc>
                <a:tc vMerge="1">
                  <a:txBody>
                    <a:bodyPr/>
                    <a:lstStyle/>
                    <a:p>
                      <a:endParaRPr lang="zh-CN" altLang="en-US"/>
                    </a:p>
                  </a:txBody>
                  <a:tcP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4.</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截止上一年底商标、版权、计算机软件著作权、植物新品种、集成电路布图设计等其他知识产权拥有量。</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其他知识产权清单及相关证书；</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961925066"/>
                  </a:ext>
                </a:extLst>
              </a:tr>
              <a:tr h="401657">
                <a:tc vMerge="1">
                  <a:txBody>
                    <a:bodyPr/>
                    <a:lstStyle/>
                    <a:p>
                      <a:endParaRPr lang="zh-CN" altLang="en-US"/>
                    </a:p>
                  </a:txBody>
                  <a:tcPr/>
                </a:tc>
                <a:tc rowSpan="3">
                  <a:txBody>
                    <a:bodyPr/>
                    <a:lstStyle/>
                    <a:p>
                      <a:pPr algn="ctr">
                        <a:lnSpc>
                          <a:spcPct val="150000"/>
                        </a:lnSpc>
                        <a:spcAft>
                          <a:spcPts val="0"/>
                        </a:spcAft>
                      </a:pPr>
                      <a:r>
                        <a:rPr lang="en-US" sz="1800" b="1"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3.</a:t>
                      </a:r>
                      <a:r>
                        <a:rPr lang="zh-CN" sz="1800" b="1"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产出质量</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近三年专利申请量中发明专利占比。</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专利清单；</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2709765329"/>
                  </a:ext>
                </a:extLst>
              </a:tr>
              <a:tr h="401657">
                <a:tc vMerge="1">
                  <a:txBody>
                    <a:bodyPr/>
                    <a:lstStyle/>
                    <a:p>
                      <a:endParaRPr lang="zh-CN" altLang="en-US"/>
                    </a:p>
                  </a:txBody>
                  <a:tcPr/>
                </a:tc>
                <a:tc vMerge="1">
                  <a:txBody>
                    <a:bodyPr/>
                    <a:lstStyle/>
                    <a:p>
                      <a:endParaRPr lang="zh-CN" altLang="en-US"/>
                    </a:p>
                  </a:txBody>
                  <a:tcP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6.</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近三年专利授权率。</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7</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专利清单；</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277566017"/>
                  </a:ext>
                </a:extLst>
              </a:tr>
              <a:tr h="702992">
                <a:tc vMerge="1">
                  <a:txBody>
                    <a:bodyPr/>
                    <a:lstStyle/>
                    <a:p>
                      <a:endParaRPr lang="zh-CN" altLang="en-US"/>
                    </a:p>
                  </a:txBody>
                  <a:tcPr/>
                </a:tc>
                <a:tc vMerge="1">
                  <a:txBody>
                    <a:bodyPr/>
                    <a:lstStyle/>
                    <a:p>
                      <a:endParaRPr lang="zh-CN" altLang="en-US"/>
                    </a:p>
                  </a:txBody>
                  <a:tcP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7.</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累计向国外申请知识产权数量。</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3</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国外申请证明；</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3601761239"/>
                  </a:ext>
                </a:extLst>
              </a:tr>
            </a:tbl>
          </a:graphicData>
        </a:graphic>
      </p:graphicFrame>
    </p:spTree>
    <p:extLst>
      <p:ext uri="{BB962C8B-B14F-4D97-AF65-F5344CB8AC3E}">
        <p14:creationId xmlns:p14="http://schemas.microsoft.com/office/powerpoint/2010/main" xmlns="" val="186177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xmlns="" id="{4274E511-F682-45DB-9B67-C6BB6057166F}"/>
              </a:ext>
            </a:extLst>
          </p:cNvPr>
          <p:cNvGraphicFramePr>
            <a:graphicFrameLocks noGrp="1"/>
          </p:cNvGraphicFramePr>
          <p:nvPr>
            <p:extLst>
              <p:ext uri="{D42A27DB-BD31-4B8C-83A1-F6EECF244321}">
                <p14:modId xmlns:p14="http://schemas.microsoft.com/office/powerpoint/2010/main" xmlns="" val="2513156998"/>
              </p:ext>
            </p:extLst>
          </p:nvPr>
        </p:nvGraphicFramePr>
        <p:xfrm>
          <a:off x="447908" y="1520767"/>
          <a:ext cx="11080064" cy="4722586"/>
        </p:xfrm>
        <a:graphic>
          <a:graphicData uri="http://schemas.openxmlformats.org/drawingml/2006/table">
            <a:tbl>
              <a:tblPr firstRow="1" bandRow="1">
                <a:tableStyleId>{5C22544A-7EE6-4342-B048-85BDC9FD1C3A}</a:tableStyleId>
              </a:tblPr>
              <a:tblGrid>
                <a:gridCol w="1365125">
                  <a:extLst>
                    <a:ext uri="{9D8B030D-6E8A-4147-A177-3AD203B41FA5}">
                      <a16:colId xmlns:a16="http://schemas.microsoft.com/office/drawing/2014/main" xmlns="" val="3353579194"/>
                    </a:ext>
                  </a:extLst>
                </a:gridCol>
                <a:gridCol w="2301767">
                  <a:extLst>
                    <a:ext uri="{9D8B030D-6E8A-4147-A177-3AD203B41FA5}">
                      <a16:colId xmlns:a16="http://schemas.microsoft.com/office/drawing/2014/main" xmlns="" val="2738174643"/>
                    </a:ext>
                  </a:extLst>
                </a:gridCol>
                <a:gridCol w="3592286">
                  <a:extLst>
                    <a:ext uri="{9D8B030D-6E8A-4147-A177-3AD203B41FA5}">
                      <a16:colId xmlns:a16="http://schemas.microsoft.com/office/drawing/2014/main" xmlns="" val="2061555815"/>
                    </a:ext>
                  </a:extLst>
                </a:gridCol>
                <a:gridCol w="846364">
                  <a:extLst>
                    <a:ext uri="{9D8B030D-6E8A-4147-A177-3AD203B41FA5}">
                      <a16:colId xmlns:a16="http://schemas.microsoft.com/office/drawing/2014/main" xmlns="" val="166696690"/>
                    </a:ext>
                  </a:extLst>
                </a:gridCol>
                <a:gridCol w="2974522">
                  <a:extLst>
                    <a:ext uri="{9D8B030D-6E8A-4147-A177-3AD203B41FA5}">
                      <a16:colId xmlns:a16="http://schemas.microsoft.com/office/drawing/2014/main" xmlns="" val="272048441"/>
                    </a:ext>
                  </a:extLst>
                </a:gridCol>
              </a:tblGrid>
              <a:tr h="622773">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一级指标</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a:solidFill>
                            <a:schemeClr val="bg1"/>
                          </a:solidFill>
                          <a:effectLst/>
                          <a:latin typeface="仿宋" panose="02010609060101010101" pitchFamily="49" charset="-122"/>
                          <a:ea typeface="仿宋" panose="02010609060101010101" pitchFamily="49" charset="-122"/>
                          <a:cs typeface="宋体" panose="02010600030101010101" pitchFamily="2" charset="-122"/>
                        </a:rPr>
                        <a:t>二级指标</a:t>
                      </a:r>
                      <a:endParaRPr lang="zh-CN" sz="2000" kern="10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考察要点</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权重</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altLang="en-US" sz="2000" kern="100" dirty="0">
                          <a:solidFill>
                            <a:schemeClr val="bg1"/>
                          </a:solidFill>
                          <a:effectLst/>
                          <a:latin typeface="仿宋" panose="02010609060101010101" pitchFamily="49" charset="-122"/>
                          <a:ea typeface="仿宋" panose="02010609060101010101" pitchFamily="49" charset="-122"/>
                        </a:rPr>
                        <a:t>所需材料</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1432735467"/>
                  </a:ext>
                </a:extLst>
              </a:tr>
              <a:tr h="1889024">
                <a:tc rowSpan="4">
                  <a:txBody>
                    <a:bodyPr/>
                    <a:lstStyle/>
                    <a:p>
                      <a:pPr algn="ctr">
                        <a:lnSpc>
                          <a:spcPct val="150000"/>
                        </a:lnSpc>
                        <a:spcAft>
                          <a:spcPts val="0"/>
                        </a:spcAft>
                      </a:pP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知识产权运用</a:t>
                      </a:r>
                      <a:endParaRPr lang="zh-CN" sz="1800" kern="100" dirty="0">
                        <a:effectLst/>
                        <a:latin typeface="仿宋" panose="02010609060101010101" pitchFamily="49" charset="-122"/>
                        <a:ea typeface="仿宋" panose="02010609060101010101" pitchFamily="49" charset="-122"/>
                      </a:endParaRPr>
                    </a:p>
                    <a:p>
                      <a:pPr algn="ctr">
                        <a:lnSpc>
                          <a:spcPct val="150000"/>
                        </a:lnSpc>
                        <a:spcAft>
                          <a:spcPts val="0"/>
                        </a:spcAft>
                      </a:pP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a:t>
                      </a: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25</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分）</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4.</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自行实施专利</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9.</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近三年专利产品收入占企业销售收入比重（近三年的专利产品收入占企业销售收入比例之和除以</a:t>
                      </a: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3</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18</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自行实施证明，如专利产品台账、专项审计报告、审计报告等；</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101384904"/>
                  </a:ext>
                </a:extLst>
              </a:tr>
              <a:tr h="598681">
                <a:tc vMerge="1">
                  <a:txBody>
                    <a:bodyPr/>
                    <a:lstStyle/>
                    <a:p>
                      <a:endParaRPr lang="zh-CN" altLang="en-US"/>
                    </a:p>
                  </a:txBody>
                  <a:tcPr/>
                </a:tc>
                <a:tc rowSpan="3">
                  <a:txBody>
                    <a:bodyPr/>
                    <a:lstStyle/>
                    <a:p>
                      <a:pPr algn="l">
                        <a:lnSpc>
                          <a:spcPct val="150000"/>
                        </a:lnSpc>
                        <a:spcAft>
                          <a:spcPts val="0"/>
                        </a:spcAft>
                      </a:pP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其他知识产权收益（取三项考核内容的最高分值）</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10.</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近三年知识产权许可、转让收益。</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rowSpan="3">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7</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rowSpan="3">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知识产权许可转让合同、备案证明；</a:t>
                      </a:r>
                      <a:endParaRPr lang="en-US" altLang="zh-CN" sz="1800" kern="100" dirty="0">
                        <a:effectLst/>
                        <a:latin typeface="仿宋" panose="02010609060101010101" pitchFamily="49" charset="-122"/>
                        <a:ea typeface="仿宋" panose="02010609060101010101" pitchFamily="49" charset="-122"/>
                      </a:endParaRPr>
                    </a:p>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质押合同、质押登记通知书；</a:t>
                      </a:r>
                      <a:endParaRPr lang="en-US" altLang="zh-CN" sz="1800" kern="100" dirty="0">
                        <a:effectLst/>
                        <a:latin typeface="仿宋" panose="02010609060101010101" pitchFamily="49" charset="-122"/>
                        <a:ea typeface="仿宋" panose="02010609060101010101" pitchFamily="49" charset="-122"/>
                      </a:endParaRPr>
                    </a:p>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作价入股协议；</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4174332349"/>
                  </a:ext>
                </a:extLst>
              </a:tr>
              <a:tr h="789148">
                <a:tc vMerge="1">
                  <a:txBody>
                    <a:bodyPr/>
                    <a:lstStyle/>
                    <a:p>
                      <a:endParaRPr lang="zh-CN" altLang="en-US"/>
                    </a:p>
                  </a:txBody>
                  <a:tcPr/>
                </a:tc>
                <a:tc vMerge="1">
                  <a:txBody>
                    <a:bodyPr/>
                    <a:lstStyle/>
                    <a:p>
                      <a:endParaRPr lang="zh-CN" altLang="en-US"/>
                    </a:p>
                  </a:txBody>
                  <a:tcP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11.</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近三年知识产权融资额。</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vMerge="1">
                  <a:txBody>
                    <a:bodyPr/>
                    <a:lstStyle/>
                    <a:p>
                      <a:endParaRPr lang="zh-CN" altLang="en-US"/>
                    </a:p>
                  </a:txBody>
                  <a:tcPr/>
                </a:tc>
                <a:tc vMerge="1">
                  <a:txBody>
                    <a:bodyPr/>
                    <a:lstStyle/>
                    <a:p>
                      <a:endParaRPr lang="zh-CN" altLang="en-US"/>
                    </a:p>
                  </a:txBody>
                  <a:tcPr/>
                </a:tc>
                <a:extLst>
                  <a:ext uri="{0D108BD9-81ED-4DB2-BD59-A6C34878D82A}">
                    <a16:rowId xmlns:a16="http://schemas.microsoft.com/office/drawing/2014/main" xmlns="" val="545367966"/>
                  </a:ext>
                </a:extLst>
              </a:tr>
              <a:tr h="598681">
                <a:tc vMerge="1">
                  <a:txBody>
                    <a:bodyPr/>
                    <a:lstStyle/>
                    <a:p>
                      <a:endParaRPr lang="zh-CN" altLang="en-US"/>
                    </a:p>
                  </a:txBody>
                  <a:tcPr/>
                </a:tc>
                <a:tc vMerge="1">
                  <a:txBody>
                    <a:bodyPr/>
                    <a:lstStyle/>
                    <a:p>
                      <a:endParaRPr lang="zh-CN" altLang="en-US"/>
                    </a:p>
                  </a:txBody>
                  <a:tcPr/>
                </a:tc>
                <a:tc>
                  <a:txBody>
                    <a:bodyPr/>
                    <a:lstStyle/>
                    <a:p>
                      <a:pPr algn="l">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12.</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知识产权作价作为注册资本额。</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vMerge="1">
                  <a:txBody>
                    <a:bodyPr/>
                    <a:lstStyle/>
                    <a:p>
                      <a:endParaRPr lang="zh-CN" altLang="en-US" dirty="0"/>
                    </a:p>
                  </a:txBody>
                  <a:tcPr/>
                </a:tc>
                <a:tc vMerge="1">
                  <a:txBody>
                    <a:bodyPr/>
                    <a:lstStyle/>
                    <a:p>
                      <a:endParaRPr lang="zh-CN" altLang="en-US"/>
                    </a:p>
                  </a:txBody>
                  <a:tcPr/>
                </a:tc>
                <a:extLst>
                  <a:ext uri="{0D108BD9-81ED-4DB2-BD59-A6C34878D82A}">
                    <a16:rowId xmlns:a16="http://schemas.microsoft.com/office/drawing/2014/main" xmlns="" val="3955805396"/>
                  </a:ext>
                </a:extLst>
              </a:tr>
            </a:tbl>
          </a:graphicData>
        </a:graphic>
      </p:graphicFrame>
      <p:sp>
        <p:nvSpPr>
          <p:cNvPr id="5" name="标题 1">
            <a:extLst>
              <a:ext uri="{FF2B5EF4-FFF2-40B4-BE49-F238E27FC236}">
                <a16:creationId xmlns:a16="http://schemas.microsoft.com/office/drawing/2014/main" xmlns="" id="{C4D28E15-8733-433A-B04D-87B93EB6F383}"/>
              </a:ext>
            </a:extLst>
          </p:cNvPr>
          <p:cNvSpPr txBox="1">
            <a:spLocks/>
          </p:cNvSpPr>
          <p:nvPr/>
        </p:nvSpPr>
        <p:spPr>
          <a:xfrm>
            <a:off x="447908" y="42088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kern="100">
                <a:latin typeface="+mj-ea"/>
                <a:cs typeface="Times New Roman" panose="02020603050405020304" pitchFamily="18" charset="0"/>
              </a:rPr>
              <a:t>国家知识产权优势企业</a:t>
            </a:r>
            <a:r>
              <a:rPr lang="en-US" altLang="zh-CN" sz="3200" b="1" kern="100">
                <a:latin typeface="+mj-ea"/>
                <a:cs typeface="Times New Roman" panose="02020603050405020304" pitchFamily="18" charset="0"/>
              </a:rPr>
              <a:t>  </a:t>
            </a:r>
            <a:r>
              <a:rPr lang="zh-CN" altLang="en-US" sz="3200" b="1" kern="100">
                <a:latin typeface="+mj-ea"/>
                <a:cs typeface="Times New Roman" panose="02020603050405020304" pitchFamily="18" charset="0"/>
              </a:rPr>
              <a:t>评价指标体系（</a:t>
            </a:r>
            <a:r>
              <a:rPr lang="en-US" altLang="zh-CN" sz="3200" b="1" kern="100">
                <a:latin typeface="+mj-ea"/>
                <a:cs typeface="Times New Roman" panose="02020603050405020304" pitchFamily="18" charset="0"/>
              </a:rPr>
              <a:t>A</a:t>
            </a:r>
            <a:r>
              <a:rPr lang="zh-CN" altLang="en-US" sz="3200" b="1" kern="100">
                <a:latin typeface="+mj-ea"/>
                <a:cs typeface="Times New Roman" panose="02020603050405020304" pitchFamily="18" charset="0"/>
              </a:rPr>
              <a:t>表）</a:t>
            </a:r>
            <a:endParaRPr lang="zh-CN" altLang="en-US" sz="11500" b="1" dirty="0">
              <a:latin typeface="+mj-ea"/>
            </a:endParaRPr>
          </a:p>
        </p:txBody>
      </p:sp>
    </p:spTree>
    <p:extLst>
      <p:ext uri="{BB962C8B-B14F-4D97-AF65-F5344CB8AC3E}">
        <p14:creationId xmlns:p14="http://schemas.microsoft.com/office/powerpoint/2010/main" xmlns="" val="333447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a:extLst>
              <a:ext uri="{FF2B5EF4-FFF2-40B4-BE49-F238E27FC236}">
                <a16:creationId xmlns:a16="http://schemas.microsoft.com/office/drawing/2014/main" xmlns="" id="{6378C4B1-98D5-43D3-AB34-EFDF53900752}"/>
              </a:ext>
            </a:extLst>
          </p:cNvPr>
          <p:cNvGraphicFramePr>
            <a:graphicFrameLocks noGrp="1"/>
          </p:cNvGraphicFramePr>
          <p:nvPr>
            <p:extLst>
              <p:ext uri="{D42A27DB-BD31-4B8C-83A1-F6EECF244321}">
                <p14:modId xmlns:p14="http://schemas.microsoft.com/office/powerpoint/2010/main" xmlns="" val="1140372954"/>
              </p:ext>
            </p:extLst>
          </p:nvPr>
        </p:nvGraphicFramePr>
        <p:xfrm>
          <a:off x="447907" y="1612629"/>
          <a:ext cx="11318990" cy="4892040"/>
        </p:xfrm>
        <a:graphic>
          <a:graphicData uri="http://schemas.openxmlformats.org/drawingml/2006/table">
            <a:tbl>
              <a:tblPr firstRow="1" bandRow="1">
                <a:tableStyleId>{5C22544A-7EE6-4342-B048-85BDC9FD1C3A}</a:tableStyleId>
              </a:tblPr>
              <a:tblGrid>
                <a:gridCol w="1200484">
                  <a:extLst>
                    <a:ext uri="{9D8B030D-6E8A-4147-A177-3AD203B41FA5}">
                      <a16:colId xmlns:a16="http://schemas.microsoft.com/office/drawing/2014/main" xmlns="" val="1753666253"/>
                    </a:ext>
                  </a:extLst>
                </a:gridCol>
                <a:gridCol w="1251840">
                  <a:extLst>
                    <a:ext uri="{9D8B030D-6E8A-4147-A177-3AD203B41FA5}">
                      <a16:colId xmlns:a16="http://schemas.microsoft.com/office/drawing/2014/main" xmlns="" val="1986449558"/>
                    </a:ext>
                  </a:extLst>
                </a:gridCol>
                <a:gridCol w="5383098">
                  <a:extLst>
                    <a:ext uri="{9D8B030D-6E8A-4147-A177-3AD203B41FA5}">
                      <a16:colId xmlns:a16="http://schemas.microsoft.com/office/drawing/2014/main" xmlns="" val="2354532291"/>
                    </a:ext>
                  </a:extLst>
                </a:gridCol>
                <a:gridCol w="757965">
                  <a:extLst>
                    <a:ext uri="{9D8B030D-6E8A-4147-A177-3AD203B41FA5}">
                      <a16:colId xmlns:a16="http://schemas.microsoft.com/office/drawing/2014/main" xmlns="" val="454007106"/>
                    </a:ext>
                  </a:extLst>
                </a:gridCol>
                <a:gridCol w="2725603">
                  <a:extLst>
                    <a:ext uri="{9D8B030D-6E8A-4147-A177-3AD203B41FA5}">
                      <a16:colId xmlns:a16="http://schemas.microsoft.com/office/drawing/2014/main" xmlns="" val="2818643582"/>
                    </a:ext>
                  </a:extLst>
                </a:gridCol>
              </a:tblGrid>
              <a:tr h="125308">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一级指标</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二级指标</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a:solidFill>
                            <a:schemeClr val="bg1"/>
                          </a:solidFill>
                          <a:effectLst/>
                          <a:latin typeface="仿宋" panose="02010609060101010101" pitchFamily="49" charset="-122"/>
                          <a:ea typeface="仿宋" panose="02010609060101010101" pitchFamily="49" charset="-122"/>
                          <a:cs typeface="宋体" panose="02010600030101010101" pitchFamily="2" charset="-122"/>
                        </a:rPr>
                        <a:t>考察要点</a:t>
                      </a:r>
                      <a:endParaRPr lang="zh-CN" sz="2000" kern="10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sz="2000" b="1" kern="0" dirty="0">
                          <a:solidFill>
                            <a:schemeClr val="bg1"/>
                          </a:solidFill>
                          <a:effectLst/>
                          <a:latin typeface="仿宋" panose="02010609060101010101" pitchFamily="49" charset="-122"/>
                          <a:ea typeface="仿宋" panose="02010609060101010101" pitchFamily="49" charset="-122"/>
                          <a:cs typeface="宋体" panose="02010600030101010101" pitchFamily="2" charset="-122"/>
                        </a:rPr>
                        <a:t>权重</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zh-CN" altLang="en-US" sz="2000" kern="100" dirty="0">
                          <a:solidFill>
                            <a:schemeClr val="bg1"/>
                          </a:solidFill>
                          <a:effectLst/>
                          <a:latin typeface="仿宋" panose="02010609060101010101" pitchFamily="49" charset="-122"/>
                          <a:ea typeface="仿宋" panose="02010609060101010101" pitchFamily="49" charset="-122"/>
                        </a:rPr>
                        <a:t>所需材料</a:t>
                      </a:r>
                      <a:endParaRPr lang="zh-CN" sz="2000" kern="100" dirty="0">
                        <a:solidFill>
                          <a:schemeClr val="bg1"/>
                        </a:solidFill>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2302504173"/>
                  </a:ext>
                </a:extLst>
              </a:tr>
              <a:tr h="370840">
                <a:tc rowSpan="5">
                  <a:txBody>
                    <a:bodyPr/>
                    <a:lstStyle/>
                    <a:p>
                      <a:pPr algn="ctr">
                        <a:lnSpc>
                          <a:spcPct val="150000"/>
                        </a:lnSpc>
                        <a:spcAft>
                          <a:spcPts val="0"/>
                        </a:spcAft>
                      </a:pP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知识产权管理与保护（</a:t>
                      </a: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40</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分）</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rowSpan="2">
                  <a:txBody>
                    <a:bodyPr/>
                    <a:lstStyle/>
                    <a:p>
                      <a:pPr algn="ctr">
                        <a:lnSpc>
                          <a:spcPct val="150000"/>
                        </a:lnSpc>
                        <a:spcAft>
                          <a:spcPts val="0"/>
                        </a:spcAft>
                      </a:pP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7.</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管理制度</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13.</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制定企业知识产权战略和实施情况。</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6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2</a:t>
                      </a:r>
                      <a:endParaRPr lang="zh-CN" sz="16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600" kern="100" dirty="0">
                          <a:effectLst/>
                          <a:latin typeface="仿宋" panose="02010609060101010101" pitchFamily="49" charset="-122"/>
                          <a:ea typeface="仿宋" panose="02010609060101010101" pitchFamily="49" charset="-122"/>
                        </a:rPr>
                        <a:t>知识产权战略规划、年度知识产权总结报告；</a:t>
                      </a:r>
                      <a:endParaRPr lang="zh-CN" sz="16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635167498"/>
                  </a:ext>
                </a:extLst>
              </a:tr>
              <a:tr h="37084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14.</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建立企业职务发明人权益保护和奖励机制。</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3</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知识产权管理制度、程序文件、奖励证明等；</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2487975247"/>
                  </a:ext>
                </a:extLst>
              </a:tr>
              <a:tr h="370840">
                <a:tc vMerge="1">
                  <a:txBody>
                    <a:bodyPr/>
                    <a:lstStyle/>
                    <a:p>
                      <a:endParaRPr lang="zh-CN" altLang="en-US"/>
                    </a:p>
                  </a:txBody>
                  <a:tcPr/>
                </a:tc>
                <a:tc rowSpan="3">
                  <a:txBody>
                    <a:bodyPr/>
                    <a:lstStyle/>
                    <a:p>
                      <a:pPr algn="ctr">
                        <a:lnSpc>
                          <a:spcPct val="150000"/>
                        </a:lnSpc>
                        <a:spcAft>
                          <a:spcPts val="0"/>
                        </a:spcAft>
                      </a:pPr>
                      <a:r>
                        <a:rPr lang="en-US"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8.</a:t>
                      </a:r>
                      <a:r>
                        <a:rPr lang="zh-CN" sz="1800" b="1"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管理投入</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15.</a:t>
                      </a:r>
                      <a:r>
                        <a:rPr lang="zh-CN"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设立知识产权管理机构，专职人员至少</a:t>
                      </a: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2</a:t>
                      </a:r>
                      <a:r>
                        <a:rPr lang="zh-CN"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人。</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知识产权部门成立文件、专员名单、办公场所照片等；</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1182030493"/>
                  </a:ext>
                </a:extLst>
              </a:tr>
              <a:tr h="370840">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16.</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近三年研发经费投入占企业销售收入比重的平均值（近三年的研发经费投入比例之和除以</a:t>
                      </a: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3</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3</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研发费用辅助账、研发费用专项审计报告等 ；</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4046659578"/>
                  </a:ext>
                </a:extLst>
              </a:tr>
              <a:tr h="474134">
                <a:tc vMerge="1">
                  <a:txBody>
                    <a:bodyPr/>
                    <a:lstStyle/>
                    <a:p>
                      <a:endParaRPr lang="zh-CN" altLang="en-US"/>
                    </a:p>
                  </a:txBody>
                  <a:tcPr/>
                </a:tc>
                <a:tc vMerge="1">
                  <a:txBody>
                    <a:bodyPr/>
                    <a:lstStyle/>
                    <a:p>
                      <a:endParaRPr lang="zh-CN" altLang="en-US"/>
                    </a:p>
                  </a:txBody>
                  <a:tcPr/>
                </a:tc>
                <a:tc>
                  <a:txBody>
                    <a:bodyPr/>
                    <a:lstStyle/>
                    <a:p>
                      <a:pPr algn="ctr">
                        <a:lnSpc>
                          <a:spcPct val="150000"/>
                        </a:lnSpc>
                        <a:spcAft>
                          <a:spcPts val="0"/>
                        </a:spcAft>
                      </a:pPr>
                      <a:r>
                        <a:rPr lang="en-US"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17.</a:t>
                      </a:r>
                      <a:r>
                        <a:rPr lang="zh-CN" sz="1800" kern="0" dirty="0">
                          <a:solidFill>
                            <a:srgbClr val="000000"/>
                          </a:solidFill>
                          <a:effectLst/>
                          <a:latin typeface="仿宋" panose="02010609060101010101" pitchFamily="49" charset="-122"/>
                          <a:ea typeface="仿宋" panose="02010609060101010101" pitchFamily="49" charset="-122"/>
                          <a:cs typeface="宋体" panose="02010600030101010101" pitchFamily="2" charset="-122"/>
                        </a:rPr>
                        <a:t>近三年知识产权经费投入占研发经费投入比重的年平均值。</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tc>
                  <a:txBody>
                    <a:bodyPr/>
                    <a:lstStyle/>
                    <a:p>
                      <a:pPr algn="ctr">
                        <a:lnSpc>
                          <a:spcPct val="150000"/>
                        </a:lnSpc>
                        <a:spcAft>
                          <a:spcPts val="0"/>
                        </a:spcAft>
                      </a:pPr>
                      <a:r>
                        <a:rPr lang="en-US" sz="1800" kern="0">
                          <a:solidFill>
                            <a:srgbClr val="000000"/>
                          </a:solidFill>
                          <a:effectLst/>
                          <a:latin typeface="仿宋" panose="02010609060101010101" pitchFamily="49" charset="-122"/>
                          <a:ea typeface="仿宋" panose="02010609060101010101" pitchFamily="49" charset="-122"/>
                          <a:cs typeface="宋体" panose="02010600030101010101" pitchFamily="2" charset="-122"/>
                        </a:rPr>
                        <a:t>5</a:t>
                      </a:r>
                      <a:endParaRPr lang="zh-CN" sz="1800" kern="100">
                        <a:effectLst/>
                        <a:latin typeface="仿宋" panose="02010609060101010101" pitchFamily="49" charset="-122"/>
                        <a:ea typeface="仿宋" panose="02010609060101010101" pitchFamily="49" charset="-122"/>
                      </a:endParaRPr>
                    </a:p>
                  </a:txBody>
                  <a:tcPr marL="68580" marR="68580" marT="0" marB="0" anchor="ctr"/>
                </a:tc>
                <a:tc>
                  <a:txBody>
                    <a:bodyPr/>
                    <a:lstStyle/>
                    <a:p>
                      <a:pPr algn="l">
                        <a:lnSpc>
                          <a:spcPct val="150000"/>
                        </a:lnSpc>
                        <a:spcAft>
                          <a:spcPts val="0"/>
                        </a:spcAft>
                      </a:pPr>
                      <a:r>
                        <a:rPr lang="zh-CN" altLang="en-US" sz="1800" kern="100" dirty="0">
                          <a:effectLst/>
                          <a:latin typeface="仿宋" panose="02010609060101010101" pitchFamily="49" charset="-122"/>
                          <a:ea typeface="仿宋" panose="02010609060101010101" pitchFamily="49" charset="-122"/>
                        </a:rPr>
                        <a:t>知识产权经费专帐、台账、专项审计报告等；</a:t>
                      </a:r>
                      <a:endParaRPr lang="zh-CN" sz="1800" kern="100" dirty="0">
                        <a:effectLst/>
                        <a:latin typeface="仿宋" panose="02010609060101010101" pitchFamily="49" charset="-122"/>
                        <a:ea typeface="仿宋" panose="02010609060101010101" pitchFamily="49" charset="-122"/>
                      </a:endParaRPr>
                    </a:p>
                  </a:txBody>
                  <a:tcPr marL="68580" marR="68580" marT="0" marB="0" anchor="ctr"/>
                </a:tc>
                <a:extLst>
                  <a:ext uri="{0D108BD9-81ED-4DB2-BD59-A6C34878D82A}">
                    <a16:rowId xmlns:a16="http://schemas.microsoft.com/office/drawing/2014/main" xmlns="" val="3463045991"/>
                  </a:ext>
                </a:extLst>
              </a:tr>
            </a:tbl>
          </a:graphicData>
        </a:graphic>
      </p:graphicFrame>
      <p:sp>
        <p:nvSpPr>
          <p:cNvPr id="4" name="标题 1">
            <a:extLst>
              <a:ext uri="{FF2B5EF4-FFF2-40B4-BE49-F238E27FC236}">
                <a16:creationId xmlns:a16="http://schemas.microsoft.com/office/drawing/2014/main" xmlns="" id="{5469E096-A099-476A-9762-A97C702B8AAC}"/>
              </a:ext>
            </a:extLst>
          </p:cNvPr>
          <p:cNvSpPr txBox="1">
            <a:spLocks/>
          </p:cNvSpPr>
          <p:nvPr/>
        </p:nvSpPr>
        <p:spPr>
          <a:xfrm>
            <a:off x="447907" y="2870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kern="100">
                <a:latin typeface="+mj-ea"/>
                <a:cs typeface="Times New Roman" panose="02020603050405020304" pitchFamily="18" charset="0"/>
              </a:rPr>
              <a:t>国家知识产权优势企业</a:t>
            </a:r>
            <a:r>
              <a:rPr lang="en-US" altLang="zh-CN" sz="3200" b="1" kern="100">
                <a:latin typeface="+mj-ea"/>
                <a:cs typeface="Times New Roman" panose="02020603050405020304" pitchFamily="18" charset="0"/>
              </a:rPr>
              <a:t>  </a:t>
            </a:r>
            <a:r>
              <a:rPr lang="zh-CN" altLang="en-US" sz="3200" b="1" kern="100">
                <a:latin typeface="+mj-ea"/>
                <a:cs typeface="Times New Roman" panose="02020603050405020304" pitchFamily="18" charset="0"/>
              </a:rPr>
              <a:t>评价指标体系（</a:t>
            </a:r>
            <a:r>
              <a:rPr lang="en-US" altLang="zh-CN" sz="3200" b="1" kern="100">
                <a:latin typeface="+mj-ea"/>
                <a:cs typeface="Times New Roman" panose="02020603050405020304" pitchFamily="18" charset="0"/>
              </a:rPr>
              <a:t>A</a:t>
            </a:r>
            <a:r>
              <a:rPr lang="zh-CN" altLang="en-US" sz="3200" b="1" kern="100">
                <a:latin typeface="+mj-ea"/>
                <a:cs typeface="Times New Roman" panose="02020603050405020304" pitchFamily="18" charset="0"/>
              </a:rPr>
              <a:t>表）</a:t>
            </a:r>
            <a:endParaRPr lang="zh-CN" altLang="en-US" sz="11500" b="1" dirty="0">
              <a:latin typeface="+mj-ea"/>
            </a:endParaRPr>
          </a:p>
        </p:txBody>
      </p:sp>
    </p:spTree>
    <p:extLst>
      <p:ext uri="{BB962C8B-B14F-4D97-AF65-F5344CB8AC3E}">
        <p14:creationId xmlns:p14="http://schemas.microsoft.com/office/powerpoint/2010/main" xmlns="" val="27738845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40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192605"/>
  <p:tag name="MH_LIBRARY" val="GRAPHIC"/>
  <p:tag name="MH_TYPE" val="Text"/>
  <p:tag name="MH_ORDER" val="1"/>
</p:tagLst>
</file>

<file path=ppt/theme/theme1.xml><?xml version="1.0" encoding="utf-8"?>
<a:theme xmlns:a="http://schemas.openxmlformats.org/drawingml/2006/main" name="Office 主题​​">
  <a:themeElements>
    <a:clrScheme name="气流">
      <a:dk1>
        <a:sysClr val="windowText" lastClr="000000"/>
      </a:dk1>
      <a:lt1>
        <a:sysClr val="window" lastClr="CCE8C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CCE8C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2768</TotalTime>
  <Words>2196</Words>
  <Application>Microsoft Office PowerPoint</Application>
  <PresentationFormat>自定义</PresentationFormat>
  <Paragraphs>280</Paragraphs>
  <Slides>22</Slides>
  <Notes>17</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国家知识产权优势、示范企业申报实务</vt:lpstr>
      <vt:lpstr>幻灯片 2</vt:lpstr>
      <vt:lpstr>知识产权优势、示范企业</vt:lpstr>
      <vt:lpstr>幻灯片 4</vt:lpstr>
      <vt:lpstr>知识产权项目倾斜政策（2020年为例）</vt:lpstr>
      <vt:lpstr>幻灯片 6</vt:lpstr>
      <vt:lpstr>国家知识产权优势企业  评价指标体系（A表）</vt:lpstr>
      <vt:lpstr>幻灯片 8</vt:lpstr>
      <vt:lpstr>幻灯片 9</vt:lpstr>
      <vt:lpstr>幻灯片 10</vt:lpstr>
      <vt:lpstr>幻灯片 11</vt:lpstr>
      <vt:lpstr>国家知识产权示范企业     评价指标体系</vt:lpstr>
      <vt:lpstr>国家知识产权示范企业     评价指标体系（B表）</vt:lpstr>
      <vt:lpstr>国家知识产权示范企业    评价指标体系（B表）</vt:lpstr>
      <vt:lpstr>国家知识产权示范企业    评价指标体系（B表）</vt:lpstr>
      <vt:lpstr>国家知识产权示范企业   评价指标体系（B表）</vt:lpstr>
      <vt:lpstr>幻灯片 17</vt:lpstr>
      <vt:lpstr>幻灯片 18</vt:lpstr>
      <vt:lpstr>幻灯片 19</vt:lpstr>
      <vt:lpstr>幻灯片 20</vt:lpstr>
      <vt:lpstr>幻灯片 21</vt:lpstr>
      <vt:lpstr>幻灯片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 zh</dc:creator>
  <cp:lastModifiedBy>PC</cp:lastModifiedBy>
  <cp:revision>142</cp:revision>
  <dcterms:created xsi:type="dcterms:W3CDTF">2020-04-21T03:46:12Z</dcterms:created>
  <dcterms:modified xsi:type="dcterms:W3CDTF">2023-12-18T10:22:42Z</dcterms:modified>
</cp:coreProperties>
</file>